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3" r:id="rId5"/>
  </p:sldMasterIdLst>
  <p:notesMasterIdLst>
    <p:notesMasterId r:id="rId25"/>
  </p:notesMasterIdLst>
  <p:handoutMasterIdLst>
    <p:handoutMasterId r:id="rId26"/>
  </p:handoutMasterIdLst>
  <p:sldIdLst>
    <p:sldId id="291" r:id="rId6"/>
    <p:sldId id="292" r:id="rId7"/>
    <p:sldId id="293" r:id="rId8"/>
    <p:sldId id="259" r:id="rId9"/>
    <p:sldId id="322" r:id="rId10"/>
    <p:sldId id="260" r:id="rId11"/>
    <p:sldId id="294" r:id="rId12"/>
    <p:sldId id="327" r:id="rId13"/>
    <p:sldId id="329" r:id="rId14"/>
    <p:sldId id="314" r:id="rId15"/>
    <p:sldId id="328" r:id="rId16"/>
    <p:sldId id="302" r:id="rId17"/>
    <p:sldId id="290" r:id="rId18"/>
    <p:sldId id="266" r:id="rId19"/>
    <p:sldId id="277" r:id="rId20"/>
    <p:sldId id="275" r:id="rId21"/>
    <p:sldId id="278" r:id="rId22"/>
    <p:sldId id="312"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968"/>
    <a:srgbClr val="409EAE"/>
    <a:srgbClr val="84BD00"/>
    <a:srgbClr val="253746"/>
    <a:srgbClr val="646464"/>
    <a:srgbClr val="167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08" autoAdjust="0"/>
    <p:restoredTop sz="31444" autoAdjust="0"/>
  </p:normalViewPr>
  <p:slideViewPr>
    <p:cSldViewPr snapToGrid="0">
      <p:cViewPr>
        <p:scale>
          <a:sx n="20" d="100"/>
          <a:sy n="20" d="100"/>
        </p:scale>
        <p:origin x="2392" y="24"/>
      </p:cViewPr>
      <p:guideLst>
        <p:guide orient="horz" pos="2160"/>
        <p:guide pos="3840"/>
      </p:guideLst>
    </p:cSldViewPr>
  </p:slideViewPr>
  <p:notesTextViewPr>
    <p:cViewPr>
      <p:scale>
        <a:sx n="3" d="2"/>
        <a:sy n="3" d="2"/>
      </p:scale>
      <p:origin x="0" y="0"/>
    </p:cViewPr>
  </p:notesTextViewPr>
  <p:notesViewPr>
    <p:cSldViewPr snapToGrid="0">
      <p:cViewPr varScale="1">
        <p:scale>
          <a:sx n="51" d="100"/>
          <a:sy n="51" d="100"/>
        </p:scale>
        <p:origin x="2692" y="-9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Anup Dharmendrakumar" userId="S::anupdharmendrakumarpatel@my.unthsc.edu::315c5440-d0e9-4221-b32c-02d0b723c573" providerId="AD" clId="Web-{E5252FB1-83AA-4A4C-82A6-873F00032532}"/>
    <pc:docChg chg="modSld">
      <pc:chgData name="Patel, Anup Dharmendrakumar" userId="S::anupdharmendrakumarpatel@my.unthsc.edu::315c5440-d0e9-4221-b32c-02d0b723c573" providerId="AD" clId="Web-{E5252FB1-83AA-4A4C-82A6-873F00032532}" dt="2023-12-19T04:42:43.030" v="5"/>
      <pc:docMkLst>
        <pc:docMk/>
      </pc:docMkLst>
      <pc:sldChg chg="modNotes">
        <pc:chgData name="Patel, Anup Dharmendrakumar" userId="S::anupdharmendrakumarpatel@my.unthsc.edu::315c5440-d0e9-4221-b32c-02d0b723c573" providerId="AD" clId="Web-{E5252FB1-83AA-4A4C-82A6-873F00032532}" dt="2023-12-19T04:42:43.030" v="5"/>
        <pc:sldMkLst>
          <pc:docMk/>
          <pc:sldMk cId="4272666490" sldId="290"/>
        </pc:sldMkLst>
      </pc:sldChg>
    </pc:docChg>
  </pc:docChgLst>
  <pc:docChgLst>
    <pc:chgData name="Cervantes, Diana" userId="65a78745-c88a-420c-8190-2f74af4211b7" providerId="ADAL" clId="{0861D638-C06C-49F3-9F80-8B9C7BC1BB71}"/>
    <pc:docChg chg="modSld">
      <pc:chgData name="Cervantes, Diana" userId="65a78745-c88a-420c-8190-2f74af4211b7" providerId="ADAL" clId="{0861D638-C06C-49F3-9F80-8B9C7BC1BB71}" dt="2024-08-15T02:17:38.738" v="9" actId="20577"/>
      <pc:docMkLst>
        <pc:docMk/>
      </pc:docMkLst>
      <pc:sldChg chg="modSp mod">
        <pc:chgData name="Cervantes, Diana" userId="65a78745-c88a-420c-8190-2f74af4211b7" providerId="ADAL" clId="{0861D638-C06C-49F3-9F80-8B9C7BC1BB71}" dt="2024-08-15T02:17:38.738" v="9" actId="20577"/>
        <pc:sldMkLst>
          <pc:docMk/>
          <pc:sldMk cId="3319949292" sldId="271"/>
        </pc:sldMkLst>
        <pc:spChg chg="mod">
          <ac:chgData name="Cervantes, Diana" userId="65a78745-c88a-420c-8190-2f74af4211b7" providerId="ADAL" clId="{0861D638-C06C-49F3-9F80-8B9C7BC1BB71}" dt="2024-08-15T02:17:38.738" v="9" actId="20577"/>
          <ac:spMkLst>
            <pc:docMk/>
            <pc:sldMk cId="3319949292" sldId="271"/>
            <ac:spMk id="2" creationId="{233CA8FB-D16A-4991-A7F1-422024EE1056}"/>
          </ac:spMkLst>
        </pc:spChg>
      </pc:sldChg>
    </pc:docChg>
  </pc:docChgLst>
  <pc:docChgLst>
    <pc:chgData name="Cervantes, Diana" userId="65a78745-c88a-420c-8190-2f74af4211b7" providerId="ADAL" clId="{52557C07-7D7D-4DA1-AD0A-626E99ACB00D}"/>
    <pc:docChg chg="custSel modSld">
      <pc:chgData name="Cervantes, Diana" userId="65a78745-c88a-420c-8190-2f74af4211b7" providerId="ADAL" clId="{52557C07-7D7D-4DA1-AD0A-626E99ACB00D}" dt="2023-05-23T14:08:55.241" v="155" actId="20577"/>
      <pc:docMkLst>
        <pc:docMk/>
      </pc:docMkLst>
      <pc:sldChg chg="modSp">
        <pc:chgData name="Cervantes, Diana" userId="65a78745-c88a-420c-8190-2f74af4211b7" providerId="ADAL" clId="{52557C07-7D7D-4DA1-AD0A-626E99ACB00D}" dt="2023-05-23T14:08:55.241" v="155" actId="20577"/>
        <pc:sldMkLst>
          <pc:docMk/>
          <pc:sldMk cId="3852725857" sldId="275"/>
        </pc:sldMkLst>
        <pc:spChg chg="mod">
          <ac:chgData name="Cervantes, Diana" userId="65a78745-c88a-420c-8190-2f74af4211b7" providerId="ADAL" clId="{52557C07-7D7D-4DA1-AD0A-626E99ACB00D}" dt="2023-05-23T14:08:55.241" v="155" actId="20577"/>
          <ac:spMkLst>
            <pc:docMk/>
            <pc:sldMk cId="3852725857" sldId="275"/>
            <ac:spMk id="5" creationId="{00000000-0000-0000-0000-000000000000}"/>
          </ac:spMkLst>
        </pc:spChg>
      </pc:sldChg>
      <pc:sldChg chg="modSp">
        <pc:chgData name="Cervantes, Diana" userId="65a78745-c88a-420c-8190-2f74af4211b7" providerId="ADAL" clId="{52557C07-7D7D-4DA1-AD0A-626E99ACB00D}" dt="2023-05-23T14:05:07.994" v="93" actId="20577"/>
        <pc:sldMkLst>
          <pc:docMk/>
          <pc:sldMk cId="1526603667" sldId="294"/>
        </pc:sldMkLst>
        <pc:spChg chg="mod">
          <ac:chgData name="Cervantes, Diana" userId="65a78745-c88a-420c-8190-2f74af4211b7" providerId="ADAL" clId="{52557C07-7D7D-4DA1-AD0A-626E99ACB00D}" dt="2023-05-23T14:05:07.994" v="93" actId="20577"/>
          <ac:spMkLst>
            <pc:docMk/>
            <pc:sldMk cId="1526603667" sldId="294"/>
            <ac:spMk id="5" creationId="{00000000-0000-0000-0000-000000000000}"/>
          </ac:spMkLst>
        </pc:spChg>
      </pc:sldChg>
    </pc:docChg>
  </pc:docChgLst>
  <pc:docChgLst>
    <pc:chgData name="Cervantes, Diana" userId="65a78745-c88a-420c-8190-2f74af4211b7" providerId="ADAL" clId="{851BC114-36ED-4633-87E1-18D48403B044}"/>
    <pc:docChg chg="custSel modSld">
      <pc:chgData name="Cervantes, Diana" userId="65a78745-c88a-420c-8190-2f74af4211b7" providerId="ADAL" clId="{851BC114-36ED-4633-87E1-18D48403B044}" dt="2024-01-15T15:10:01.097" v="49" actId="20577"/>
      <pc:docMkLst>
        <pc:docMk/>
      </pc:docMkLst>
      <pc:sldChg chg="modNotesTx">
        <pc:chgData name="Cervantes, Diana" userId="65a78745-c88a-420c-8190-2f74af4211b7" providerId="ADAL" clId="{851BC114-36ED-4633-87E1-18D48403B044}" dt="2024-01-15T15:10:01.097" v="49" actId="20577"/>
        <pc:sldMkLst>
          <pc:docMk/>
          <pc:sldMk cId="3478648117" sldId="32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98A3C-F3DE-4D79-8E9F-9890B46DB6A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96A7CF90-2D06-4EF2-9A23-D7D3A3DD0830}">
      <dgm:prSet phldrT="[Text]" custT="1"/>
      <dgm:spPr/>
      <dgm:t>
        <a:bodyPr/>
        <a:lstStyle/>
        <a:p>
          <a:r>
            <a:rPr lang="en-US" sz="2400" b="1" dirty="0"/>
            <a:t>Quality</a:t>
          </a:r>
        </a:p>
      </dgm:t>
    </dgm:pt>
    <dgm:pt modelId="{6A31CE92-A1FA-48E9-8474-0F3BF534EBBB}" type="parTrans" cxnId="{96CDDAFA-EB03-470F-A9FD-AE33BC42AA21}">
      <dgm:prSet/>
      <dgm:spPr/>
      <dgm:t>
        <a:bodyPr/>
        <a:lstStyle/>
        <a:p>
          <a:endParaRPr lang="en-US" sz="2400"/>
        </a:p>
      </dgm:t>
    </dgm:pt>
    <dgm:pt modelId="{D1B07E00-06A3-47FA-8039-F3CA55529099}" type="sibTrans" cxnId="{96CDDAFA-EB03-470F-A9FD-AE33BC42AA21}">
      <dgm:prSet/>
      <dgm:spPr/>
      <dgm:t>
        <a:bodyPr/>
        <a:lstStyle/>
        <a:p>
          <a:endParaRPr lang="en-US" sz="2400"/>
        </a:p>
      </dgm:t>
    </dgm:pt>
    <dgm:pt modelId="{BEC4F0F3-DE21-4B46-A7C4-23F6940795B2}">
      <dgm:prSet phldrT="[Text]" custT="1"/>
      <dgm:spPr/>
      <dgm:t>
        <a:bodyPr/>
        <a:lstStyle/>
        <a:p>
          <a:r>
            <a:rPr lang="en-US" sz="2400" b="1" dirty="0"/>
            <a:t>Infection Prevention &amp; Control</a:t>
          </a:r>
        </a:p>
      </dgm:t>
    </dgm:pt>
    <dgm:pt modelId="{BBBAE5F3-C2CD-4C50-8CE6-BBE0160A82DB}" type="parTrans" cxnId="{422B9A3E-45F6-4793-9E1B-EECBDB717273}">
      <dgm:prSet/>
      <dgm:spPr/>
      <dgm:t>
        <a:bodyPr/>
        <a:lstStyle/>
        <a:p>
          <a:endParaRPr lang="en-US" sz="2400"/>
        </a:p>
      </dgm:t>
    </dgm:pt>
    <dgm:pt modelId="{8E78C338-9998-489E-A489-05604455B46F}" type="sibTrans" cxnId="{422B9A3E-45F6-4793-9E1B-EECBDB717273}">
      <dgm:prSet/>
      <dgm:spPr/>
      <dgm:t>
        <a:bodyPr/>
        <a:lstStyle/>
        <a:p>
          <a:endParaRPr lang="en-US" sz="2400"/>
        </a:p>
      </dgm:t>
    </dgm:pt>
    <dgm:pt modelId="{11A4026B-C9F9-45AE-A755-4AC9C4EF1D9B}">
      <dgm:prSet phldrT="[Text]" custT="1"/>
      <dgm:spPr/>
      <dgm:t>
        <a:bodyPr/>
        <a:lstStyle/>
        <a:p>
          <a:r>
            <a:rPr lang="en-US" sz="2400" b="1" dirty="0"/>
            <a:t>Resident Rights</a:t>
          </a:r>
        </a:p>
      </dgm:t>
    </dgm:pt>
    <dgm:pt modelId="{B14A6529-6BB4-4CEA-9506-E5A84F57DB06}" type="parTrans" cxnId="{12F521FA-B3F8-460B-9F3A-91DD6A9B1D75}">
      <dgm:prSet/>
      <dgm:spPr/>
      <dgm:t>
        <a:bodyPr/>
        <a:lstStyle/>
        <a:p>
          <a:endParaRPr lang="en-US" sz="2400"/>
        </a:p>
      </dgm:t>
    </dgm:pt>
    <dgm:pt modelId="{BAD049D2-E293-4F70-8352-DC87DF48C452}" type="sibTrans" cxnId="{12F521FA-B3F8-460B-9F3A-91DD6A9B1D75}">
      <dgm:prSet/>
      <dgm:spPr/>
      <dgm:t>
        <a:bodyPr/>
        <a:lstStyle/>
        <a:p>
          <a:endParaRPr lang="en-US" sz="2400"/>
        </a:p>
      </dgm:t>
    </dgm:pt>
    <dgm:pt modelId="{CE5116E8-2C33-406B-98CD-B0BF3762B302}" type="pres">
      <dgm:prSet presAssocID="{3DD98A3C-F3DE-4D79-8E9F-9890B46DB6A6}" presName="Name0" presStyleCnt="0">
        <dgm:presLayoutVars>
          <dgm:chMax val="7"/>
          <dgm:chPref val="7"/>
          <dgm:dir/>
          <dgm:animLvl val="lvl"/>
        </dgm:presLayoutVars>
      </dgm:prSet>
      <dgm:spPr/>
    </dgm:pt>
    <dgm:pt modelId="{D563C7BA-71F4-4422-B274-7C8EC40A46C7}" type="pres">
      <dgm:prSet presAssocID="{96A7CF90-2D06-4EF2-9A23-D7D3A3DD0830}" presName="Accent1" presStyleCnt="0"/>
      <dgm:spPr/>
    </dgm:pt>
    <dgm:pt modelId="{2753091B-B124-40EF-9005-A1D8E1CA4DDD}" type="pres">
      <dgm:prSet presAssocID="{96A7CF90-2D06-4EF2-9A23-D7D3A3DD0830}" presName="Accent" presStyleLbl="node1" presStyleIdx="0" presStyleCnt="3" custLinFactNeighborY="-1252"/>
      <dgm:spPr>
        <a:solidFill>
          <a:srgbClr val="253746"/>
        </a:solidFill>
      </dgm:spPr>
    </dgm:pt>
    <dgm:pt modelId="{4EFBB6B8-A89F-4D19-8C33-E9EDBBEE44BE}" type="pres">
      <dgm:prSet presAssocID="{96A7CF90-2D06-4EF2-9A23-D7D3A3DD0830}" presName="Parent1" presStyleLbl="revTx" presStyleIdx="0" presStyleCnt="3">
        <dgm:presLayoutVars>
          <dgm:chMax val="1"/>
          <dgm:chPref val="1"/>
          <dgm:bulletEnabled val="1"/>
        </dgm:presLayoutVars>
      </dgm:prSet>
      <dgm:spPr/>
    </dgm:pt>
    <dgm:pt modelId="{37AC4FA9-0277-4FF6-9DC5-062A3050D8CB}" type="pres">
      <dgm:prSet presAssocID="{BEC4F0F3-DE21-4B46-A7C4-23F6940795B2}" presName="Accent2" presStyleCnt="0"/>
      <dgm:spPr/>
    </dgm:pt>
    <dgm:pt modelId="{5F84E31F-FF18-41F4-AA03-F0EB2A58F04E}" type="pres">
      <dgm:prSet presAssocID="{BEC4F0F3-DE21-4B46-A7C4-23F6940795B2}" presName="Accent" presStyleLbl="node1" presStyleIdx="1" presStyleCnt="3" custLinFactNeighborX="-1774" custLinFactNeighborY="-4297"/>
      <dgm:spPr>
        <a:solidFill>
          <a:srgbClr val="409EAE"/>
        </a:solidFill>
      </dgm:spPr>
    </dgm:pt>
    <dgm:pt modelId="{CEA8D061-827D-4FBF-B40A-64A51082DA08}" type="pres">
      <dgm:prSet presAssocID="{BEC4F0F3-DE21-4B46-A7C4-23F6940795B2}" presName="Parent2" presStyleLbl="revTx" presStyleIdx="1" presStyleCnt="3" custScaleX="128317" custScaleY="150777" custLinFactNeighborX="-2918" custLinFactNeighborY="-15367">
        <dgm:presLayoutVars>
          <dgm:chMax val="1"/>
          <dgm:chPref val="1"/>
          <dgm:bulletEnabled val="1"/>
        </dgm:presLayoutVars>
      </dgm:prSet>
      <dgm:spPr/>
    </dgm:pt>
    <dgm:pt modelId="{4AC02857-7E44-4BF4-9681-950C139B3A00}" type="pres">
      <dgm:prSet presAssocID="{11A4026B-C9F9-45AE-A755-4AC9C4EF1D9B}" presName="Accent3" presStyleCnt="0"/>
      <dgm:spPr/>
    </dgm:pt>
    <dgm:pt modelId="{5525C2AC-D619-4005-9F14-FDFE539B8175}" type="pres">
      <dgm:prSet presAssocID="{11A4026B-C9F9-45AE-A755-4AC9C4EF1D9B}" presName="Accent" presStyleLbl="node1" presStyleIdx="2" presStyleCnt="3" custLinFactNeighborX="5083" custLinFactNeighborY="2814"/>
      <dgm:spPr>
        <a:solidFill>
          <a:srgbClr val="84BD00"/>
        </a:solidFill>
      </dgm:spPr>
    </dgm:pt>
    <dgm:pt modelId="{7E81F7B8-410D-4F2F-89C4-F795A1BA6B37}" type="pres">
      <dgm:prSet presAssocID="{11A4026B-C9F9-45AE-A755-4AC9C4EF1D9B}" presName="Parent3" presStyleLbl="revTx" presStyleIdx="2" presStyleCnt="3" custLinFactNeighborX="7438" custLinFactNeighborY="7466">
        <dgm:presLayoutVars>
          <dgm:chMax val="1"/>
          <dgm:chPref val="1"/>
          <dgm:bulletEnabled val="1"/>
        </dgm:presLayoutVars>
      </dgm:prSet>
      <dgm:spPr/>
    </dgm:pt>
  </dgm:ptLst>
  <dgm:cxnLst>
    <dgm:cxn modelId="{422B9A3E-45F6-4793-9E1B-EECBDB717273}" srcId="{3DD98A3C-F3DE-4D79-8E9F-9890B46DB6A6}" destId="{BEC4F0F3-DE21-4B46-A7C4-23F6940795B2}" srcOrd="1" destOrd="0" parTransId="{BBBAE5F3-C2CD-4C50-8CE6-BBE0160A82DB}" sibTransId="{8E78C338-9998-489E-A489-05604455B46F}"/>
    <dgm:cxn modelId="{AED6B578-B285-4122-B40D-488C6088148E}" type="presOf" srcId="{11A4026B-C9F9-45AE-A755-4AC9C4EF1D9B}" destId="{7E81F7B8-410D-4F2F-89C4-F795A1BA6B37}" srcOrd="0" destOrd="0" presId="urn:microsoft.com/office/officeart/2009/layout/CircleArrowProcess"/>
    <dgm:cxn modelId="{7E24C2A4-577A-4FE1-81DA-69793572B5ED}" type="presOf" srcId="{BEC4F0F3-DE21-4B46-A7C4-23F6940795B2}" destId="{CEA8D061-827D-4FBF-B40A-64A51082DA08}" srcOrd="0" destOrd="0" presId="urn:microsoft.com/office/officeart/2009/layout/CircleArrowProcess"/>
    <dgm:cxn modelId="{9B4DE2D2-A37F-41CD-BB34-D36BA8B9ED7D}" type="presOf" srcId="{3DD98A3C-F3DE-4D79-8E9F-9890B46DB6A6}" destId="{CE5116E8-2C33-406B-98CD-B0BF3762B302}" srcOrd="0" destOrd="0" presId="urn:microsoft.com/office/officeart/2009/layout/CircleArrowProcess"/>
    <dgm:cxn modelId="{FDC047DD-1E2A-4E8F-BD94-C54D9156B7EA}" type="presOf" srcId="{96A7CF90-2D06-4EF2-9A23-D7D3A3DD0830}" destId="{4EFBB6B8-A89F-4D19-8C33-E9EDBBEE44BE}" srcOrd="0" destOrd="0" presId="urn:microsoft.com/office/officeart/2009/layout/CircleArrowProcess"/>
    <dgm:cxn modelId="{12F521FA-B3F8-460B-9F3A-91DD6A9B1D75}" srcId="{3DD98A3C-F3DE-4D79-8E9F-9890B46DB6A6}" destId="{11A4026B-C9F9-45AE-A755-4AC9C4EF1D9B}" srcOrd="2" destOrd="0" parTransId="{B14A6529-6BB4-4CEA-9506-E5A84F57DB06}" sibTransId="{BAD049D2-E293-4F70-8352-DC87DF48C452}"/>
    <dgm:cxn modelId="{96CDDAFA-EB03-470F-A9FD-AE33BC42AA21}" srcId="{3DD98A3C-F3DE-4D79-8E9F-9890B46DB6A6}" destId="{96A7CF90-2D06-4EF2-9A23-D7D3A3DD0830}" srcOrd="0" destOrd="0" parTransId="{6A31CE92-A1FA-48E9-8474-0F3BF534EBBB}" sibTransId="{D1B07E00-06A3-47FA-8039-F3CA55529099}"/>
    <dgm:cxn modelId="{92630AD3-3746-4F5E-A2CE-EB90A3A7AE36}" type="presParOf" srcId="{CE5116E8-2C33-406B-98CD-B0BF3762B302}" destId="{D563C7BA-71F4-4422-B274-7C8EC40A46C7}" srcOrd="0" destOrd="0" presId="urn:microsoft.com/office/officeart/2009/layout/CircleArrowProcess"/>
    <dgm:cxn modelId="{A90620B1-DB9F-4692-A818-20EA7ECC5467}" type="presParOf" srcId="{D563C7BA-71F4-4422-B274-7C8EC40A46C7}" destId="{2753091B-B124-40EF-9005-A1D8E1CA4DDD}" srcOrd="0" destOrd="0" presId="urn:microsoft.com/office/officeart/2009/layout/CircleArrowProcess"/>
    <dgm:cxn modelId="{94B1A9FC-F5A8-4159-853B-92C29FC8C9FA}" type="presParOf" srcId="{CE5116E8-2C33-406B-98CD-B0BF3762B302}" destId="{4EFBB6B8-A89F-4D19-8C33-E9EDBBEE44BE}" srcOrd="1" destOrd="0" presId="urn:microsoft.com/office/officeart/2009/layout/CircleArrowProcess"/>
    <dgm:cxn modelId="{1200F30F-189D-45F2-83C6-48BB0AA7B40E}" type="presParOf" srcId="{CE5116E8-2C33-406B-98CD-B0BF3762B302}" destId="{37AC4FA9-0277-4FF6-9DC5-062A3050D8CB}" srcOrd="2" destOrd="0" presId="urn:microsoft.com/office/officeart/2009/layout/CircleArrowProcess"/>
    <dgm:cxn modelId="{127A083F-8CD2-47D0-BABE-FD51066AD449}" type="presParOf" srcId="{37AC4FA9-0277-4FF6-9DC5-062A3050D8CB}" destId="{5F84E31F-FF18-41F4-AA03-F0EB2A58F04E}" srcOrd="0" destOrd="0" presId="urn:microsoft.com/office/officeart/2009/layout/CircleArrowProcess"/>
    <dgm:cxn modelId="{7271D1DE-072A-4150-8E4E-E66342DB25DD}" type="presParOf" srcId="{CE5116E8-2C33-406B-98CD-B0BF3762B302}" destId="{CEA8D061-827D-4FBF-B40A-64A51082DA08}" srcOrd="3" destOrd="0" presId="urn:microsoft.com/office/officeart/2009/layout/CircleArrowProcess"/>
    <dgm:cxn modelId="{964F9865-9D43-459B-9155-01885707A00D}" type="presParOf" srcId="{CE5116E8-2C33-406B-98CD-B0BF3762B302}" destId="{4AC02857-7E44-4BF4-9681-950C139B3A00}" srcOrd="4" destOrd="0" presId="urn:microsoft.com/office/officeart/2009/layout/CircleArrowProcess"/>
    <dgm:cxn modelId="{420C3F9A-5343-45A4-B276-086648846B84}" type="presParOf" srcId="{4AC02857-7E44-4BF4-9681-950C139B3A00}" destId="{5525C2AC-D619-4005-9F14-FDFE539B8175}" srcOrd="0" destOrd="0" presId="urn:microsoft.com/office/officeart/2009/layout/CircleArrowProcess"/>
    <dgm:cxn modelId="{B01A4109-F585-4801-BB6C-39EE07DE0191}" type="presParOf" srcId="{CE5116E8-2C33-406B-98CD-B0BF3762B302}" destId="{7E81F7B8-410D-4F2F-89C4-F795A1BA6B3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0F3805-C5CE-4F5A-84C4-AA166195FA2B}" type="doc">
      <dgm:prSet loTypeId="urn:microsoft.com/office/officeart/2005/8/layout/arrow6" loCatId="relationship" qsTypeId="urn:microsoft.com/office/officeart/2005/8/quickstyle/simple1" qsCatId="simple" csTypeId="urn:microsoft.com/office/officeart/2005/8/colors/colorful5" csCatId="colorful" phldr="1"/>
      <dgm:spPr/>
      <dgm:t>
        <a:bodyPr/>
        <a:lstStyle/>
        <a:p>
          <a:endParaRPr lang="en-US"/>
        </a:p>
      </dgm:t>
    </dgm:pt>
    <dgm:pt modelId="{6D18F87F-83F3-4BBA-97E9-AD200669565C}">
      <dgm:prSet phldrT="[Text]"/>
      <dgm:spPr/>
      <dgm:t>
        <a:bodyPr/>
        <a:lstStyle/>
        <a:p>
          <a:r>
            <a:rPr lang="en-US" b="1" dirty="0"/>
            <a:t>Infection Prevention &amp; Control</a:t>
          </a:r>
        </a:p>
      </dgm:t>
    </dgm:pt>
    <dgm:pt modelId="{483B1CC6-F9A0-41D1-846D-0FE06F219F7F}" type="parTrans" cxnId="{CDE9756B-8E65-4055-8EF5-3B4B2D21D2CE}">
      <dgm:prSet/>
      <dgm:spPr/>
      <dgm:t>
        <a:bodyPr/>
        <a:lstStyle/>
        <a:p>
          <a:endParaRPr lang="en-US"/>
        </a:p>
      </dgm:t>
    </dgm:pt>
    <dgm:pt modelId="{7CAE9BBA-7287-4669-BCEA-5027D11A34F2}" type="sibTrans" cxnId="{CDE9756B-8E65-4055-8EF5-3B4B2D21D2CE}">
      <dgm:prSet/>
      <dgm:spPr/>
      <dgm:t>
        <a:bodyPr/>
        <a:lstStyle/>
        <a:p>
          <a:endParaRPr lang="en-US"/>
        </a:p>
      </dgm:t>
    </dgm:pt>
    <dgm:pt modelId="{9362EC96-44A4-48D8-98C7-40EDD72C2F82}">
      <dgm:prSet phldrT="[Text]"/>
      <dgm:spPr/>
      <dgm:t>
        <a:bodyPr/>
        <a:lstStyle/>
        <a:p>
          <a:r>
            <a:rPr lang="en-US" b="1" dirty="0"/>
            <a:t>Resident Rights</a:t>
          </a:r>
        </a:p>
      </dgm:t>
    </dgm:pt>
    <dgm:pt modelId="{DABAFE83-A5E3-4B7F-A642-593FB4166B6C}" type="parTrans" cxnId="{BD92FF4F-9CFC-4A8B-9682-743651B4AC4A}">
      <dgm:prSet/>
      <dgm:spPr/>
      <dgm:t>
        <a:bodyPr/>
        <a:lstStyle/>
        <a:p>
          <a:endParaRPr lang="en-US"/>
        </a:p>
      </dgm:t>
    </dgm:pt>
    <dgm:pt modelId="{9A44EDCF-4DA4-4A75-9FC7-66FFA18695AB}" type="sibTrans" cxnId="{BD92FF4F-9CFC-4A8B-9682-743651B4AC4A}">
      <dgm:prSet/>
      <dgm:spPr/>
      <dgm:t>
        <a:bodyPr/>
        <a:lstStyle/>
        <a:p>
          <a:endParaRPr lang="en-US"/>
        </a:p>
      </dgm:t>
    </dgm:pt>
    <dgm:pt modelId="{B2ACA2FB-6A86-4C1E-B36B-9DF0E886C6F6}" type="pres">
      <dgm:prSet presAssocID="{D60F3805-C5CE-4F5A-84C4-AA166195FA2B}" presName="compositeShape" presStyleCnt="0">
        <dgm:presLayoutVars>
          <dgm:chMax val="2"/>
          <dgm:dir/>
          <dgm:resizeHandles val="exact"/>
        </dgm:presLayoutVars>
      </dgm:prSet>
      <dgm:spPr/>
    </dgm:pt>
    <dgm:pt modelId="{682F22C6-2EAD-4432-AF12-0F3DDBC5CE3F}" type="pres">
      <dgm:prSet presAssocID="{D60F3805-C5CE-4F5A-84C4-AA166195FA2B}" presName="ribbon" presStyleLbl="node1" presStyleIdx="0" presStyleCnt="1"/>
      <dgm:spPr>
        <a:solidFill>
          <a:srgbClr val="409EAE"/>
        </a:solidFill>
      </dgm:spPr>
    </dgm:pt>
    <dgm:pt modelId="{85FA50E7-C953-4E20-933A-C53CC30A0130}" type="pres">
      <dgm:prSet presAssocID="{D60F3805-C5CE-4F5A-84C4-AA166195FA2B}" presName="leftArrowText" presStyleLbl="node1" presStyleIdx="0" presStyleCnt="1">
        <dgm:presLayoutVars>
          <dgm:chMax val="0"/>
          <dgm:bulletEnabled val="1"/>
        </dgm:presLayoutVars>
      </dgm:prSet>
      <dgm:spPr/>
    </dgm:pt>
    <dgm:pt modelId="{31032F75-521E-40AA-97F9-B4AE13A79CFA}" type="pres">
      <dgm:prSet presAssocID="{D60F3805-C5CE-4F5A-84C4-AA166195FA2B}" presName="rightArrowText" presStyleLbl="node1" presStyleIdx="0" presStyleCnt="1">
        <dgm:presLayoutVars>
          <dgm:chMax val="0"/>
          <dgm:bulletEnabled val="1"/>
        </dgm:presLayoutVars>
      </dgm:prSet>
      <dgm:spPr/>
    </dgm:pt>
  </dgm:ptLst>
  <dgm:cxnLst>
    <dgm:cxn modelId="{27F9E533-6915-44E1-AF32-66CFE551021C}" type="presOf" srcId="{D60F3805-C5CE-4F5A-84C4-AA166195FA2B}" destId="{B2ACA2FB-6A86-4C1E-B36B-9DF0E886C6F6}" srcOrd="0" destOrd="0" presId="urn:microsoft.com/office/officeart/2005/8/layout/arrow6"/>
    <dgm:cxn modelId="{E04CAF3A-AF82-4089-BF5F-9A64CDB4B43E}" type="presOf" srcId="{9362EC96-44A4-48D8-98C7-40EDD72C2F82}" destId="{31032F75-521E-40AA-97F9-B4AE13A79CFA}" srcOrd="0" destOrd="0" presId="urn:microsoft.com/office/officeart/2005/8/layout/arrow6"/>
    <dgm:cxn modelId="{CDE9756B-8E65-4055-8EF5-3B4B2D21D2CE}" srcId="{D60F3805-C5CE-4F5A-84C4-AA166195FA2B}" destId="{6D18F87F-83F3-4BBA-97E9-AD200669565C}" srcOrd="0" destOrd="0" parTransId="{483B1CC6-F9A0-41D1-846D-0FE06F219F7F}" sibTransId="{7CAE9BBA-7287-4669-BCEA-5027D11A34F2}"/>
    <dgm:cxn modelId="{BD92FF4F-9CFC-4A8B-9682-743651B4AC4A}" srcId="{D60F3805-C5CE-4F5A-84C4-AA166195FA2B}" destId="{9362EC96-44A4-48D8-98C7-40EDD72C2F82}" srcOrd="1" destOrd="0" parTransId="{DABAFE83-A5E3-4B7F-A642-593FB4166B6C}" sibTransId="{9A44EDCF-4DA4-4A75-9FC7-66FFA18695AB}"/>
    <dgm:cxn modelId="{73DBAC59-A16A-4CC2-AB93-E3558CD689C2}" type="presOf" srcId="{6D18F87F-83F3-4BBA-97E9-AD200669565C}" destId="{85FA50E7-C953-4E20-933A-C53CC30A0130}" srcOrd="0" destOrd="0" presId="urn:microsoft.com/office/officeart/2005/8/layout/arrow6"/>
    <dgm:cxn modelId="{4732E6D3-C50F-41D9-A493-1AABCF5519D4}" type="presParOf" srcId="{B2ACA2FB-6A86-4C1E-B36B-9DF0E886C6F6}" destId="{682F22C6-2EAD-4432-AF12-0F3DDBC5CE3F}" srcOrd="0" destOrd="0" presId="urn:microsoft.com/office/officeart/2005/8/layout/arrow6"/>
    <dgm:cxn modelId="{0AB39386-FCAE-49E5-8374-C4A00079D546}" type="presParOf" srcId="{B2ACA2FB-6A86-4C1E-B36B-9DF0E886C6F6}" destId="{85FA50E7-C953-4E20-933A-C53CC30A0130}" srcOrd="1" destOrd="0" presId="urn:microsoft.com/office/officeart/2005/8/layout/arrow6"/>
    <dgm:cxn modelId="{C43D7F96-2794-4DF4-9608-C6DD5BCB61E0}" type="presParOf" srcId="{B2ACA2FB-6A86-4C1E-B36B-9DF0E886C6F6}" destId="{31032F75-521E-40AA-97F9-B4AE13A79CFA}" srcOrd="2" destOrd="0" presId="urn:microsoft.com/office/officeart/2005/8/layout/arrow6"/>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3091B-B124-40EF-9005-A1D8E1CA4DDD}">
      <dsp:nvSpPr>
        <dsp:cNvPr id="0" name=""/>
        <dsp:cNvSpPr/>
      </dsp:nvSpPr>
      <dsp:spPr>
        <a:xfrm>
          <a:off x="2511651" y="-29575"/>
          <a:ext cx="2361888" cy="2362248"/>
        </a:xfrm>
        <a:prstGeom prst="circularArrow">
          <a:avLst>
            <a:gd name="adj1" fmla="val 10980"/>
            <a:gd name="adj2" fmla="val 1142322"/>
            <a:gd name="adj3" fmla="val 4500000"/>
            <a:gd name="adj4" fmla="val 10800000"/>
            <a:gd name="adj5" fmla="val 12500"/>
          </a:avLst>
        </a:prstGeom>
        <a:solidFill>
          <a:srgbClr val="2537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BB6B8-A89F-4D19-8C33-E9EDBBEE44BE}">
      <dsp:nvSpPr>
        <dsp:cNvPr id="0" name=""/>
        <dsp:cNvSpPr/>
      </dsp:nvSpPr>
      <dsp:spPr>
        <a:xfrm>
          <a:off x="3033706" y="852843"/>
          <a:ext cx="1312456" cy="65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Quality</a:t>
          </a:r>
        </a:p>
      </dsp:txBody>
      <dsp:txXfrm>
        <a:off x="3033706" y="852843"/>
        <a:ext cx="1312456" cy="656070"/>
      </dsp:txXfrm>
    </dsp:sp>
    <dsp:sp modelId="{5F84E31F-FF18-41F4-AA03-F0EB2A58F04E}">
      <dsp:nvSpPr>
        <dsp:cNvPr id="0" name=""/>
        <dsp:cNvSpPr/>
      </dsp:nvSpPr>
      <dsp:spPr>
        <a:xfrm>
          <a:off x="1813745" y="1255780"/>
          <a:ext cx="2361888" cy="2362248"/>
        </a:xfrm>
        <a:prstGeom prst="leftCircularArrow">
          <a:avLst>
            <a:gd name="adj1" fmla="val 10980"/>
            <a:gd name="adj2" fmla="val 1142322"/>
            <a:gd name="adj3" fmla="val 6300000"/>
            <a:gd name="adj4" fmla="val 18900000"/>
            <a:gd name="adj5" fmla="val 12500"/>
          </a:avLst>
        </a:prstGeom>
        <a:solidFill>
          <a:srgbClr val="409E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A8D061-827D-4FBF-B40A-64A51082DA08}">
      <dsp:nvSpPr>
        <dsp:cNvPr id="0" name=""/>
        <dsp:cNvSpPr/>
      </dsp:nvSpPr>
      <dsp:spPr>
        <a:xfrm>
          <a:off x="2156240" y="1950596"/>
          <a:ext cx="1684104" cy="989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Infection Prevention &amp; Control</a:t>
          </a:r>
        </a:p>
      </dsp:txBody>
      <dsp:txXfrm>
        <a:off x="2156240" y="1950596"/>
        <a:ext cx="1684104" cy="989204"/>
      </dsp:txXfrm>
    </dsp:sp>
    <dsp:sp modelId="{5525C2AC-D619-4005-9F14-FDFE539B8175}">
      <dsp:nvSpPr>
        <dsp:cNvPr id="0" name=""/>
        <dsp:cNvSpPr/>
      </dsp:nvSpPr>
      <dsp:spPr>
        <a:xfrm>
          <a:off x="2782901" y="2934121"/>
          <a:ext cx="2029228" cy="2030041"/>
        </a:xfrm>
        <a:prstGeom prst="blockArc">
          <a:avLst>
            <a:gd name="adj1" fmla="val 13500000"/>
            <a:gd name="adj2" fmla="val 10800000"/>
            <a:gd name="adj3" fmla="val 12740"/>
          </a:avLst>
        </a:prstGeom>
        <a:solidFill>
          <a:srgbClr val="84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81F7B8-410D-4F2F-89C4-F795A1BA6B37}">
      <dsp:nvSpPr>
        <dsp:cNvPr id="0" name=""/>
        <dsp:cNvSpPr/>
      </dsp:nvSpPr>
      <dsp:spPr>
        <a:xfrm>
          <a:off x="3134432" y="3634064"/>
          <a:ext cx="1312456" cy="65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Resident Rights</a:t>
          </a:r>
        </a:p>
      </dsp:txBody>
      <dsp:txXfrm>
        <a:off x="3134432" y="3634064"/>
        <a:ext cx="1312456" cy="656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F22C6-2EAD-4432-AF12-0F3DDBC5CE3F}">
      <dsp:nvSpPr>
        <dsp:cNvPr id="0" name=""/>
        <dsp:cNvSpPr/>
      </dsp:nvSpPr>
      <dsp:spPr>
        <a:xfrm>
          <a:off x="0" y="551792"/>
          <a:ext cx="5599263" cy="2239705"/>
        </a:xfrm>
        <a:prstGeom prst="leftRightRibbon">
          <a:avLst/>
        </a:prstGeom>
        <a:solidFill>
          <a:srgbClr val="409E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A50E7-C953-4E20-933A-C53CC30A0130}">
      <dsp:nvSpPr>
        <dsp:cNvPr id="0" name=""/>
        <dsp:cNvSpPr/>
      </dsp:nvSpPr>
      <dsp:spPr>
        <a:xfrm>
          <a:off x="671911" y="943741"/>
          <a:ext cx="1847756" cy="10974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Infection Prevention &amp; Control</a:t>
          </a:r>
        </a:p>
      </dsp:txBody>
      <dsp:txXfrm>
        <a:off x="671911" y="943741"/>
        <a:ext cx="1847756" cy="1097455"/>
      </dsp:txXfrm>
    </dsp:sp>
    <dsp:sp modelId="{31032F75-521E-40AA-97F9-B4AE13A79CFA}">
      <dsp:nvSpPr>
        <dsp:cNvPr id="0" name=""/>
        <dsp:cNvSpPr/>
      </dsp:nvSpPr>
      <dsp:spPr>
        <a:xfrm>
          <a:off x="2799631" y="1302094"/>
          <a:ext cx="2183712" cy="10974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232" rIns="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Resident Rights</a:t>
          </a:r>
        </a:p>
      </dsp:txBody>
      <dsp:txXfrm>
        <a:off x="2799631" y="1302094"/>
        <a:ext cx="2183712" cy="109745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ICARE: Infection Control Advocate and Resident Education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7E362-2F52-404E-8786-E3BC6042543F}" type="datetimeFigureOut">
              <a:rPr lang="en-US" smtClean="0"/>
              <a:t>8/14/2024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https://www.unthsc.edu/center-for-geriatrics/education-programs/icare/</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D957B-20A1-43C7-9587-16C01FD60007}" type="slidenum">
              <a:rPr lang="en-US" smtClean="0"/>
              <a:t>‹#›</a:t>
            </a:fld>
            <a:endParaRPr lang="en-US" dirty="0"/>
          </a:p>
        </p:txBody>
      </p:sp>
    </p:spTree>
    <p:extLst>
      <p:ext uri="{BB962C8B-B14F-4D97-AF65-F5344CB8AC3E}">
        <p14:creationId xmlns:p14="http://schemas.microsoft.com/office/powerpoint/2010/main" val="811521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20247" y="179290"/>
            <a:ext cx="5085567" cy="279498"/>
          </a:xfrm>
          <a:prstGeom prst="rect">
            <a:avLst/>
          </a:prstGeom>
        </p:spPr>
        <p:txBody>
          <a:bodyPr vert="horz" lIns="91440" tIns="45720" rIns="91440" bIns="45720" rtlCol="0"/>
          <a:lstStyle>
            <a:lvl1pPr algn="ctr">
              <a:defRPr sz="1400" b="1">
                <a:solidFill>
                  <a:srgbClr val="253746"/>
                </a:solidFill>
              </a:defRPr>
            </a:lvl1pPr>
          </a:lstStyle>
          <a:p>
            <a:r>
              <a:rPr lang="en-US" dirty="0"/>
              <a:t>ICARE: Infection Control Advocate and Resident Education</a:t>
            </a:r>
          </a:p>
        </p:txBody>
      </p:sp>
      <p:sp>
        <p:nvSpPr>
          <p:cNvPr id="4" name="Slide Image Placeholder 3"/>
          <p:cNvSpPr>
            <a:spLocks noGrp="1" noRot="1" noChangeAspect="1"/>
          </p:cNvSpPr>
          <p:nvPr>
            <p:ph type="sldImg" idx="2"/>
          </p:nvPr>
        </p:nvSpPr>
        <p:spPr>
          <a:xfrm>
            <a:off x="1234140" y="688180"/>
            <a:ext cx="4136373" cy="232671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244283"/>
            <a:ext cx="5486400" cy="475671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793270"/>
            <a:ext cx="5486399" cy="261793"/>
          </a:xfrm>
          <a:prstGeom prst="rect">
            <a:avLst/>
          </a:prstGeom>
        </p:spPr>
        <p:txBody>
          <a:bodyPr vert="horz" lIns="91440" tIns="45720" rIns="91440" bIns="45720" rtlCol="0" anchor="b"/>
          <a:lstStyle>
            <a:lvl1pPr algn="l">
              <a:defRPr sz="1200" b="1"/>
            </a:lvl1pPr>
          </a:lstStyle>
          <a:p>
            <a:r>
              <a:rPr lang="en-US" dirty="0"/>
              <a:t>https://www.unthsc.edu/center-for-geriatrics/education-programs/icare/</a:t>
            </a:r>
          </a:p>
        </p:txBody>
      </p:sp>
      <p:sp>
        <p:nvSpPr>
          <p:cNvPr id="7" name="Slide Number Placeholder 6"/>
          <p:cNvSpPr>
            <a:spLocks noGrp="1"/>
          </p:cNvSpPr>
          <p:nvPr>
            <p:ph type="sldNum" sz="quarter" idx="5"/>
          </p:nvPr>
        </p:nvSpPr>
        <p:spPr>
          <a:xfrm>
            <a:off x="6388273" y="8685213"/>
            <a:ext cx="468139" cy="371105"/>
          </a:xfrm>
          <a:prstGeom prst="rect">
            <a:avLst/>
          </a:prstGeom>
        </p:spPr>
        <p:txBody>
          <a:bodyPr vert="horz" lIns="91440" tIns="45720" rIns="91440" bIns="45720" rtlCol="0" anchor="b"/>
          <a:lstStyle>
            <a:lvl1pPr algn="r">
              <a:defRPr sz="1200" b="1"/>
            </a:lvl1pPr>
          </a:lstStyle>
          <a:p>
            <a:fld id="{731FC4CB-3D95-E245-ABFA-3455484C67F2}" type="slidenum">
              <a:rPr lang="en-US" smtClean="0"/>
              <a:pPr/>
              <a:t>‹#›</a:t>
            </a:fld>
            <a:endParaRPr lang="en-US" dirty="0"/>
          </a:p>
        </p:txBody>
      </p:sp>
      <p:pic>
        <p:nvPicPr>
          <p:cNvPr id="9" name="Picture 8">
            <a:extLst>
              <a:ext uri="{FF2B5EF4-FFF2-40B4-BE49-F238E27FC236}">
                <a16:creationId xmlns:a16="http://schemas.microsoft.com/office/drawing/2014/main" id="{73ACBDFD-ED11-4629-8683-1F93E5FA6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30" y="88937"/>
            <a:ext cx="760428" cy="599243"/>
          </a:xfrm>
          <a:prstGeom prst="rect">
            <a:avLst/>
          </a:prstGeom>
        </p:spPr>
      </p:pic>
    </p:spTree>
    <p:extLst>
      <p:ext uri="{BB962C8B-B14F-4D97-AF65-F5344CB8AC3E}">
        <p14:creationId xmlns:p14="http://schemas.microsoft.com/office/powerpoint/2010/main" val="127667316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b="1" i="1" u="sng" kern="1200">
        <a:solidFill>
          <a:schemeClr val="tx1"/>
        </a:solidFill>
        <a:latin typeface="+mn-lt"/>
        <a:ea typeface="+mn-ea"/>
        <a:cs typeface="+mn-cs"/>
      </a:defRPr>
    </a:lvl1pPr>
    <a:lvl2pPr marL="457200" algn="l" defTabSz="914400" rtl="0" eaLnBrk="1" latinLnBrk="0" hangingPunct="1">
      <a:defRPr sz="1200" b="1" i="1"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rain.org/cdctrain/training_plan/381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Welcome to ICARE- Infection Control Advocate and Resident Education</a:t>
            </a:r>
          </a:p>
        </p:txBody>
      </p:sp>
      <p:sp>
        <p:nvSpPr>
          <p:cNvPr id="4" name="Slide Number Placeholder 3"/>
          <p:cNvSpPr>
            <a:spLocks noGrp="1"/>
          </p:cNvSpPr>
          <p:nvPr>
            <p:ph type="sldNum" sz="quarter" idx="5"/>
          </p:nvPr>
        </p:nvSpPr>
        <p:spPr/>
        <p:txBody>
          <a:bodyPr/>
          <a:lstStyle/>
          <a:p>
            <a:fld id="{871B2431-D351-4C6E-A3CF-9DFAC0E3E050}" type="slidenum">
              <a:rPr lang="cs-CZ" smtClean="0"/>
              <a:pPr/>
              <a:t>1</a:t>
            </a:fld>
            <a:endParaRPr lang="cs-CZ"/>
          </a:p>
        </p:txBody>
      </p:sp>
      <p:sp>
        <p:nvSpPr>
          <p:cNvPr id="5" name="Footer Placeholder 4">
            <a:extLst>
              <a:ext uri="{FF2B5EF4-FFF2-40B4-BE49-F238E27FC236}">
                <a16:creationId xmlns:a16="http://schemas.microsoft.com/office/drawing/2014/main" id="{9890214F-6474-4629-9BD3-8C005C02884C}"/>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83A644A0-0264-4004-8D47-0A2F9D16DC48}"/>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4D46DB22-0445-4097-A41D-85C382DF0564}"/>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035345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 </a:t>
            </a:r>
          </a:p>
          <a:p>
            <a:pPr lvl="1"/>
            <a:r>
              <a:rPr lang="en-US" dirty="0"/>
              <a:t>Now that you know the different types of PPE and how to take it off and on, when should a person use certain PPE? In a previous ICARE lesson, it was discussed that germ spread, also known as transmission, happens in two ways: directly and indirectly. Germs spread directly from a person to another person through contact with them like hugging, kissing or hands. Direct spread also happens when a person coughs or sneezes very close to you and large drops containing germs from their coughs or sneezes directly enter your body. Hand hygiene, gowns, gloves, goggles and a facemask can be very important to prevent germs spread directly. </a:t>
            </a:r>
          </a:p>
          <a:p>
            <a:pPr lvl="1"/>
            <a:r>
              <a:rPr lang="en-US" dirty="0"/>
              <a:t>Germs spread indirectly when objects and surfaces in our environment get contaminated with germs, we touch those objects or surfaces, and then touch our eyes, nose, mouth, or other areas where germs can get into our bodies like broken skin such as a cut or wound. Hand hygiene, gloves, gowns, and cleaning and disinfection are important to prevent indirect spread here. Some germs also spread indirectly in the air through very, very small droplets that can come from people when then talk, sneeze or cough or even spread through using certain medical devices like ventilators. The use of a respirator like an N-95 mask will be very important to prevent germ spread through airborne, indirect spread. Of we course want to do our best to prevent germ spread as spread can result in an infection and illness. </a:t>
            </a:r>
          </a:p>
          <a:p>
            <a:pPr lvl="1"/>
            <a:r>
              <a:rPr lang="en-US" dirty="0"/>
              <a:t>In this lesson, we will focus on specific prevention precautions used by staff and resident visitors including family to prevent both direct and indirect germ spread. These prevention precautions provide more information about the PPE and practices that are needed in certain situations to most effectively prevent germ spread. These precautions include standard precautions, transmission-based precautions and in nursing homes, a special kind of prevention known as enhanced-barrier precautions. </a:t>
            </a:r>
          </a:p>
          <a:p>
            <a:pPr lvl="1"/>
            <a:endParaRPr lang="en-US" dirty="0"/>
          </a:p>
          <a:p>
            <a:pPr lvl="1"/>
            <a:r>
              <a:rPr lang="en-US" dirty="0"/>
              <a:t>Please see the ICARE resources provided in this lesson to learn more direct and indirect spread. </a:t>
            </a:r>
          </a:p>
        </p:txBody>
      </p:sp>
      <p:sp>
        <p:nvSpPr>
          <p:cNvPr id="4" name="Slide Number Placeholder 3"/>
          <p:cNvSpPr>
            <a:spLocks noGrp="1"/>
          </p:cNvSpPr>
          <p:nvPr>
            <p:ph type="sldNum" sz="quarter" idx="10"/>
          </p:nvPr>
        </p:nvSpPr>
        <p:spPr/>
        <p:txBody>
          <a:bodyPr/>
          <a:lstStyle/>
          <a:p>
            <a:fld id="{871B2431-D351-4C6E-A3CF-9DFAC0E3E050}" type="slidenum">
              <a:rPr lang="cs-CZ" smtClean="0"/>
              <a:pPr/>
              <a:t>10</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4510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now that you know the three main prevention precautions used by staff and resident visitors, it’s helpful to know more about when the precautions should be used, how they are applied, and what PPE and practices are associated with these precautions. Keep in mind that these prevention practices build on each other- some of the practices used in one precaution are also carried over to another precaution. The most basic prevention precautions are standard precautions. These are the basic, standard practices that should be done with all residents and in all environments at all times as we never know if a person or the environment can have germs that can make us sick. Since these precautions are very general, staff and resident visitors use their best judgment to determine what PPE is best to wear. For example, before staff or a family member touches a resident’s wound- it is best to perform hand hygiene and wear gloves. Standard precautions include general practices such as cleaning, disinfection, hand hygiene, and safe injection practices like using one needle with one resident, and only using a needle one time. </a:t>
            </a:r>
          </a:p>
          <a:p>
            <a:pPr lvl="1"/>
            <a:r>
              <a:rPr lang="en-US" dirty="0"/>
              <a:t>Transmission-based precautions are used when a resident has or is suspected of having a specific infection. Typically, they are sick with signs and symptoms and therefore likely to spread germs to others. A nursing home community may place a resident under transmission-based precautions based on how the germ is typically spread. The three main types of transmission-based precautions include contact, droplet, and airborne precautions. The PPE and practices that are implemented in providing care for a resident depend on these three different types of transmission-based precautions. Contact precautions require the use of a gown and gloves; droplet precautions require the use of a facemask and goggles or other eye protection such as a face shield. Airborne precautions require the use of a respirator to filter out very small droplets and if possible, placing the resident in a room where the door can be closed. With transmission-based precautions, it’s not one or the other- depending on the disease, these transmission-based precautions can be combined as we see with COVID-19. In this case, contact, droplet, and airborne precaution PPE and practices are used together to protect staff and others from germ spread. Of course, since transmission-based precautions are put in place when a resident is suspected of being able to spread germs to others, all forms of transmission-based precautions limit the movement of residents within the nursing home community, so residents should be primarily restricted to their rooms unless they need to leave for a medical reason. </a:t>
            </a:r>
          </a:p>
          <a:p>
            <a:pPr lvl="1"/>
            <a:r>
              <a:rPr lang="en-US" dirty="0"/>
              <a:t>The last type of prevention precaution is enhanced-barrier precautions. This type of precaution is only for nursing home settings and was specifically designed to address residents who have a multi drug-resistant organism on their skin or other areas of their bodies but do not have any signs or symptoms. This state is known as colonization. When a person is colonized with a microorganism, these germs live on their body and can do so for a long period of time without ever causing disease. But it is possible that if something changes with the person’s health, these germs can lead to an infection and illness. </a:t>
            </a:r>
            <a:r>
              <a:rPr lang="en-US"/>
              <a:t>Enhanced barrier </a:t>
            </a:r>
            <a:r>
              <a:rPr lang="en-US" dirty="0"/>
              <a:t>precautions can also be used with residents who are at higher risk of being colonized with a multi-drug resistant organism. This includes residents with wounds or catheters such as a urinary catheter. Enhanced-barrier precautions were created to reduce the spread of multi-drug resistant organisms or MDROs but without limiting a resident’s movement like transmission-based precautions. So residents under enhanced-barrier precautions can leave their room and participate in activities with other residents. PPE to be used by staff and families for enhanced-barrier precautions include gown, gloves, and goggles. When to use this PPE depends on the activity and should be worn with activities more likely to spread germs such as assisting someone in the bathroom or bathing, providing care for a wound or catheter or changing a dressing. </a:t>
            </a:r>
          </a:p>
          <a:p>
            <a:pPr lvl="1"/>
            <a:endParaRPr lang="en-US" dirty="0"/>
          </a:p>
          <a:p>
            <a:pPr lvl="1"/>
            <a:endParaRPr lang="en-US" dirty="0"/>
          </a:p>
          <a:p>
            <a:r>
              <a:rPr lang="en-US" dirty="0"/>
              <a:t>Know Before You Go!</a:t>
            </a:r>
          </a:p>
          <a:p>
            <a:pPr lvl="1"/>
            <a:r>
              <a:rPr lang="en-US" dirty="0"/>
              <a:t>Direct vs. indirect transmission as well as standard and transmission-based precautions are covered in detail in the CMS Surveyor’s Guide Appendix PP and the requirements that must be followed by nursing homes. </a:t>
            </a:r>
          </a:p>
          <a:p>
            <a:pPr lvl="1"/>
            <a:r>
              <a:rPr lang="en-US" dirty="0"/>
              <a:t>It is important to note that enhanced-barrier precautions are not mentioned in the CMS Surveyor’s Guide Appendix PP but CMS does state specifically refer to enhanced-barrier precautions specifically but does provided details regarding of enhanced barrier precautions “Additional information related to MDROs may be found in CDC’s “Implementation of Personal Protective Equipment in Nursing Homes to Prevent Spread of Novel or Targeted Multidrug-resistant Organisms (MDROs)” at https://www.cdc.gov/</a:t>
            </a:r>
            <a:r>
              <a:rPr lang="en-US" dirty="0" err="1"/>
              <a:t>hai</a:t>
            </a:r>
            <a:r>
              <a:rPr lang="en-US" dirty="0"/>
              <a:t>/containment/PPE-Nursing-Homes.html.” </a:t>
            </a:r>
          </a:p>
          <a:p>
            <a:pPr lvl="1"/>
            <a:r>
              <a:rPr lang="en-US" dirty="0"/>
              <a:t>Three very helpful resources to provide more details regarding enhanced-barrier precautions include:</a:t>
            </a:r>
          </a:p>
          <a:p>
            <a:pPr lvl="2"/>
            <a:r>
              <a:rPr lang="en-US" dirty="0"/>
              <a:t>CDC, “Help Keep Our Residents Safe-Enhanced-Barrier Precautions in Nursing Homes” (Letter template for staff): https://www.cdc.gov/hai/pdfs/containment/Letter-Nursing-Home-Staff-508.pdf</a:t>
            </a:r>
          </a:p>
          <a:p>
            <a:pPr lvl="2"/>
            <a:r>
              <a:rPr lang="en-US" dirty="0"/>
              <a:t>CDC, “Keeping Residents Safe-Enhanced-Barrier Precautions in Nursing Homes” (Letter template for families and friends): https://www.cdc.gov/hai/pdfs/containment/Letter-Nursing-Home-Residents-Families-Friends-508.pdf</a:t>
            </a:r>
          </a:p>
          <a:p>
            <a:pPr lvl="2"/>
            <a:r>
              <a:rPr lang="en-US" dirty="0"/>
              <a:t>CDC, Frequently Ask Questions (FAQs) about Enhanced Barrier Precautions in Nursing Homes. https://www.cdc.gov/hai/containment/faqs</a:t>
            </a:r>
          </a:p>
        </p:txBody>
      </p:sp>
      <p:sp>
        <p:nvSpPr>
          <p:cNvPr id="4" name="Slide Number Placeholder 3"/>
          <p:cNvSpPr>
            <a:spLocks noGrp="1"/>
          </p:cNvSpPr>
          <p:nvPr>
            <p:ph type="sldNum" sz="quarter" idx="10"/>
          </p:nvPr>
        </p:nvSpPr>
        <p:spPr/>
        <p:txBody>
          <a:bodyPr/>
          <a:lstStyle/>
          <a:p>
            <a:fld id="{871B2431-D351-4C6E-A3CF-9DFAC0E3E050}" type="slidenum">
              <a:rPr lang="cs-CZ" smtClean="0"/>
              <a:pPr/>
              <a:t>11</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222268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now that you know about the three main types of prevention precautions, it is important to be able to identify when transmission-based precautions and enhanced-barrier precautions are in place for residents. This is done by placing a sign outside of the resident’s room that either specifically states the type of precaution OR instruct people to see the nurse before entering the room. Having this awareness respects the rights of residents to live in an environment that is safe. But to be clear, this information does not provide information regarding diagnosis or other private, protected health information therefore respects privacy. And for nursing homes, this setting differs from a hospital or other healthcare settings as this is resident’s home and inclusion in activities and being with others is critical to the well-being of residents. Enhanced-barrier precautions were developed specifically and only for nursing home settings to ensure inclusion. </a:t>
            </a:r>
          </a:p>
          <a:p>
            <a:pPr lvl="1"/>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12</a:t>
            </a:fld>
            <a:endParaRPr lang="cs-CZ"/>
          </a:p>
        </p:txBody>
      </p:sp>
      <p:sp>
        <p:nvSpPr>
          <p:cNvPr id="5" name="Footer Placeholder 4">
            <a:extLst>
              <a:ext uri="{FF2B5EF4-FFF2-40B4-BE49-F238E27FC236}">
                <a16:creationId xmlns:a16="http://schemas.microsoft.com/office/drawing/2014/main" id="{C642FBDA-C4D5-4436-B563-91FD8C51BF37}"/>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C551FDF-8F15-45C7-9922-78533FD022A4}"/>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6C25EFC-0815-4541-8A3D-8D6495156B2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162890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now that you know more about personal protective equipment including the order of putting it on and taking it off and the three primary prevention precautions used to prevent both direct and indirect germ spread in a nursing home community- what does that  have to do with resident rights and responsibilities? </a:t>
            </a:r>
          </a:p>
          <a:p>
            <a:pPr lvl="1"/>
            <a:r>
              <a:rPr lang="en-US" dirty="0"/>
              <a:t>All residents, those closest to them including the nursing home community’s staff and administration want high quality care and deserve an environment that promotes high quality care - reaching the highest level of quality in a nursing home community includes taking all steps to prevent and control infections. And as all nursing home communities experienced during the COVID-19 pandemic, infections occurring not only inside, but also outside of the nursing home community, can result in changes that impact a resident’s rights such as visitation and freedom to participate in activities. These changes can have a major impact on a resident’s overall well-being. </a:t>
            </a:r>
          </a:p>
          <a:p>
            <a:pPr lvl="1"/>
            <a:r>
              <a:rPr lang="en-US" dirty="0"/>
              <a:t>When nursing home communities work side by side with residents and those closest to them such as family members to prevent and control infections, this demonstrates a commitment to quality care that preserves and promotes resident rights. And when resident rights are protected and preserved, this also strengths a nursing home community’s ability to prevent and control infections. </a:t>
            </a:r>
          </a:p>
          <a:p>
            <a:endParaRPr lang="en-US" dirty="0"/>
          </a:p>
          <a:p>
            <a:pPr lvl="1"/>
            <a:r>
              <a:rPr lang="en-US" dirty="0"/>
              <a:t>When infections are prevented and controlled to delivery high quality care, two major resident rights are protected: communication and choice. </a:t>
            </a:r>
          </a:p>
          <a:p>
            <a:endParaRPr lang="en-US" dirty="0"/>
          </a:p>
          <a:p>
            <a:r>
              <a:rPr lang="en-US" dirty="0"/>
              <a:t>Know Before You Go!</a:t>
            </a:r>
          </a:p>
          <a:p>
            <a:pPr lvl="1"/>
            <a:r>
              <a:rPr lang="en-US" dirty="0"/>
              <a:t>Federal regulations related to infection prevention (§483.80) establish minimums standards in these areas. See the References and resource for CMS documents.</a:t>
            </a:r>
            <a:endParaRPr lang="en-US" dirty="0">
              <a:cs typeface="Calibri"/>
            </a:endParaRPr>
          </a:p>
          <a:p>
            <a:pPr lvl="1"/>
            <a:r>
              <a:rPr lang="en-US" dirty="0"/>
              <a:t>Federal surveyors use F tags to document and communicate violations to quality care. Infection prevention covers F880-F887. See the References and resource for CMS documents.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pPr/>
              <a:t>13</a:t>
            </a:fld>
            <a:endParaRPr lang="cs-CZ"/>
          </a:p>
        </p:txBody>
      </p:sp>
      <p:sp>
        <p:nvSpPr>
          <p:cNvPr id="5" name="Footer Placeholder 4">
            <a:extLst>
              <a:ext uri="{FF2B5EF4-FFF2-40B4-BE49-F238E27FC236}">
                <a16:creationId xmlns:a16="http://schemas.microsoft.com/office/drawing/2014/main" id="{E7C1C815-7E96-4398-9CC3-A61C506A6E46}"/>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F8C20EB9-824F-4975-9346-EC85568CDE67}"/>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F1E1990D-9683-4968-97DE-6489F72B09E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39351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Residents have the right to receive communication related to any specific prevention precautions which apply to them such as transmission-based precautions. This communication must include the duration of the prevention precautions and this duration based on the resident’s clinical situation. Residents and their representatives should also receive education on any infection prevention and control measures in the nursing home’s infection prevention and control plan that relate to them consistent with the resident’s capacity. Residents also have the right to have choice in their care including practices to ensure their overall well-being. Therefore, residents have a right to chose activities that meet their overall psychosocial needs even while a resident is under transmission-based precautions. </a:t>
            </a:r>
          </a:p>
          <a:p>
            <a:pPr lvl="1"/>
            <a:endParaRPr lang="en-US" dirty="0"/>
          </a:p>
          <a:p>
            <a:r>
              <a:rPr lang="en-US" dirty="0"/>
              <a:t>Know Before You Go!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CMS State Operations Manual Appendix PP- Guidance to Surveyors for Long-Term Care Facilities (Appendix PP). Regulations related to infection prevention &amp; control and standard precautions which include hand hygiene can be found in §483.80 Infection Control and under transmission-based precautions provides details regarding prevention precautions and the need to be as least restrictive as possible for the least amount of time. </a:t>
            </a:r>
          </a:p>
          <a:p>
            <a:pPr lvl="2"/>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14</a:t>
            </a:fld>
            <a:endParaRPr lang="cs-CZ"/>
          </a:p>
        </p:txBody>
      </p:sp>
      <p:sp>
        <p:nvSpPr>
          <p:cNvPr id="5" name="Footer Placeholder 4">
            <a:extLst>
              <a:ext uri="{FF2B5EF4-FFF2-40B4-BE49-F238E27FC236}">
                <a16:creationId xmlns:a16="http://schemas.microsoft.com/office/drawing/2014/main" id="{EA02D6A5-E68E-4B85-9E30-9A1E415F8EF0}"/>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EE4B6BCB-4BF6-4B89-BFE8-4AA3EE84075A}"/>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D84DCB68-8782-4BC5-9DCA-D11859794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618298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Quality care can only be achieved when nursing homes have a strong program in place to prevent and control infections. Federal and state laws require nursing homes to have: 1) Infection control procedures and polices that include standard and transmission-based precautions to be followed to prevent the spread of infections; 2) prevention precautions must be for the least amount of time, must be as least restrictive as possible, and must be removed when a resident is no longer a risk for spreading the germ to avoid unnecessary seclusion. Lastly, 3) nursing homes must ensure a resident’s individualized psychosocial needs are met, such as certain activities, while under prevention precautions such as transmission-based precautions.  </a:t>
            </a:r>
          </a:p>
          <a:p>
            <a:pPr lvl="1"/>
            <a:endParaRPr lang="en-US" dirty="0"/>
          </a:p>
          <a:p>
            <a:pPr lvl="1"/>
            <a:endParaRPr lang="en-US" dirty="0"/>
          </a:p>
          <a:p>
            <a:pPr lvl="1"/>
            <a:endParaRPr lang="en-US" dirty="0"/>
          </a:p>
          <a:p>
            <a:pPr lvl="0"/>
            <a:r>
              <a:rPr lang="en-US" dirty="0"/>
              <a:t>Know Before You Go!</a:t>
            </a:r>
          </a:p>
          <a:p>
            <a:pPr lvl="1"/>
            <a:r>
              <a:rPr lang="en-US" dirty="0"/>
              <a:t>Be familiar with the handout entitled “Infection and Control: Regulations and Requirements”; this handout is based on the CMS State Operations Manual Appendix PP- Guidance to Surveyors for Long-Term Care Facilities (Appendix PP). Regulations related to infection prevention &amp; control and standard precautions which include hand hygiene can be found in §483.80 Infection Control. See the References and resource for CMS documents. </a:t>
            </a:r>
          </a:p>
          <a:p>
            <a:pPr lvl="0"/>
            <a:endParaRPr lang="en-US" dirty="0"/>
          </a:p>
          <a:p>
            <a:pPr lvl="0"/>
            <a:endParaRPr lang="en-US" dirty="0"/>
          </a:p>
          <a:p>
            <a:endParaRPr lang="en-US" dirty="0"/>
          </a:p>
          <a:p>
            <a:pPr lvl="0"/>
            <a:endParaRPr lang="en-US" dirty="0"/>
          </a:p>
          <a:p>
            <a:pPr lvl="0"/>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15</a:t>
            </a:fld>
            <a:endParaRPr lang="cs-CZ"/>
          </a:p>
        </p:txBody>
      </p:sp>
      <p:sp>
        <p:nvSpPr>
          <p:cNvPr id="5" name="Footer Placeholder 4">
            <a:extLst>
              <a:ext uri="{FF2B5EF4-FFF2-40B4-BE49-F238E27FC236}">
                <a16:creationId xmlns:a16="http://schemas.microsoft.com/office/drawing/2014/main" id="{1A6E0A1C-D734-45C3-A49A-30A0F8DAE3A8}"/>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0832D2D0-4F77-413B-BF1C-7D2DBFA6427F}"/>
              </a:ext>
            </a:extLst>
          </p:cNvPr>
          <p:cNvSpPr>
            <a:spLocks noGrp="1"/>
          </p:cNvSpPr>
          <p:nvPr>
            <p:ph type="hdr" sz="quarter"/>
          </p:nvPr>
        </p:nvSpPr>
        <p:spPr/>
        <p:txBody>
          <a:bodyPr/>
          <a:lstStyle/>
          <a:p>
            <a:r>
              <a:rPr lang="en-US"/>
              <a:t>ICARE: Infection Control Advocate and Resident Education</a:t>
            </a:r>
            <a:endParaRPr lang="en-US" dirty="0"/>
          </a:p>
        </p:txBody>
      </p:sp>
      <p:sp>
        <p:nvSpPr>
          <p:cNvPr id="11" name="Slide Image Placeholder 10">
            <a:extLst>
              <a:ext uri="{FF2B5EF4-FFF2-40B4-BE49-F238E27FC236}">
                <a16:creationId xmlns:a16="http://schemas.microsoft.com/office/drawing/2014/main" id="{57A7353F-8AE6-429C-A6CF-83268E1B6707}"/>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19974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08137" y="17929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So let’s go back to Mr. and Mrs. Sanchez. Mr. Moore advises his dear friend to speak with Mia regarding his concern. Mia definitely understands Mr. Sanchez’s concern. She communicates to Mr. and Mrs. Sanchez that Mrs. Sanchez’s transfer documents from the other nursing home stated she was on contact precautions and therefore the same precautions were put in place at the Springville Nursing Home. She also states that new residents are evaluated within 48 hours and based on this evaluation, the physician has moved Mrs. Sanchez to Enhanced barrier precautions. Under these new precautions, Mrs. Sanchez is able to leave her room and participate in activities. Mia also informs Mr. and Mrs. Sanchez that Julie, Springville’s social worker would like to meet with them to provide Mrs. Sanchez a choice of different activities she has to help her feel welcome and comfortable at Springville. </a:t>
            </a:r>
          </a:p>
          <a:p>
            <a:pPr lvl="1"/>
            <a:r>
              <a:rPr lang="en-US" dirty="0"/>
              <a:t> </a:t>
            </a:r>
          </a:p>
          <a:p>
            <a:pPr lvl="0"/>
            <a:r>
              <a:rPr lang="en-US" dirty="0"/>
              <a:t>Know Before You Go!</a:t>
            </a:r>
          </a:p>
          <a:p>
            <a:pPr lvl="1"/>
            <a:r>
              <a:rPr lang="en-US" dirty="0"/>
              <a:t>Transferring nursing homes are required to communicate information to a receiving nursing home when a resident is infected or colonized Per CMS “When a resident is transferred, the information provided to the receiving provider must include special instructions or precautions (e.g., transmission-based precautions, if applicable) for ongoing care and other necessary information including a discharge summary (if discharged). When a resident is discharged, the discharge summary must include the resident’s disease diagnoses and health conditions, course of illness/treatment or therapy, medications, and pertinent lab, radiology, consultation results, and instructions or precautions for ongoing care.”</a:t>
            </a:r>
          </a:p>
          <a:p>
            <a:pPr lvl="2"/>
            <a:r>
              <a:rPr lang="en-US" dirty="0"/>
              <a:t>Be sure to review  the </a:t>
            </a:r>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CMS State Operations Manual Appendix PP- Guidance to Surveyors for Long-Term Care Facilities (Appendix PP). Regulations related to infection quality assurance and performance improvement ((</a:t>
            </a:r>
            <a:r>
              <a:rPr lang="en-US" baseline="0" dirty="0"/>
              <a:t>§483.75) and </a:t>
            </a:r>
            <a:r>
              <a:rPr lang="en-US" sz="120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prevention &amp; control (</a:t>
            </a:r>
            <a:r>
              <a:rPr lang="en-US" baseline="0" dirty="0"/>
              <a:t>§483.80) can be found in this document. See the References and resource for CMS documents. </a:t>
            </a:r>
            <a:endParaRPr lang="en-US" dirty="0"/>
          </a:p>
          <a:p>
            <a:pPr lvl="2"/>
            <a:endParaRPr lang="en-US" dirty="0"/>
          </a:p>
          <a:p>
            <a:pPr lvl="2"/>
            <a:endParaRPr lang="en-US" dirty="0"/>
          </a:p>
          <a:p>
            <a:pPr lvl="0"/>
            <a:endParaRPr lang="en-US" dirty="0"/>
          </a:p>
          <a:p>
            <a:pPr lvl="0"/>
            <a:endParaRPr lang="en-US" dirty="0"/>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16</a:t>
            </a:fld>
            <a:endParaRPr lang="cs-CZ"/>
          </a:p>
        </p:txBody>
      </p:sp>
      <p:sp>
        <p:nvSpPr>
          <p:cNvPr id="12" name="Slide Image Placeholder 11">
            <a:extLst>
              <a:ext uri="{FF2B5EF4-FFF2-40B4-BE49-F238E27FC236}">
                <a16:creationId xmlns:a16="http://schemas.microsoft.com/office/drawing/2014/main" id="{1D5C47E3-3790-4365-A3A3-3299768B4F6F}"/>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193311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Now that we covered this lesson “Gowns, Gloves, Goggles…Precautions for Prevention, let’s talk a little bit about what we learned. (read selected discussion points)</a:t>
            </a:r>
          </a:p>
          <a:p>
            <a:pPr lvl="0"/>
            <a:endParaRPr lang="en-US" dirty="0"/>
          </a:p>
          <a:p>
            <a:pPr lvl="0"/>
            <a:r>
              <a:rPr lang="en-US" dirty="0"/>
              <a:t>Ombudsman Notes:</a:t>
            </a:r>
          </a:p>
          <a:p>
            <a:pPr lvl="1"/>
            <a:r>
              <a:rPr lang="en-US" dirty="0"/>
              <a:t>Discussion &amp; Advocacy Points- After watching this lesson or having residents/family members watch the lesson, consider the questions below to reinforce learning and promote discussion. Feel free to edit this slide to use one or more questions:</a:t>
            </a:r>
          </a:p>
          <a:p>
            <a:pPr lvl="2"/>
            <a:r>
              <a:rPr lang="en-US" dirty="0"/>
              <a:t>Have you ever used PPE? Did you feel  you had the right information or training to use it properly? What can a nursing home do to help you feel more comfortable in using PPE? </a:t>
            </a:r>
          </a:p>
          <a:p>
            <a:pPr lvl="3"/>
            <a:r>
              <a:rPr lang="en-US" dirty="0"/>
              <a:t>The purpose of this question is to have the participants reflect on what they learned about PPE, the different types, how to doff and don. Also, to provide insight into learning gaps the nursing home could address. </a:t>
            </a:r>
          </a:p>
          <a:p>
            <a:pPr lvl="2"/>
            <a:r>
              <a:rPr lang="en-US" dirty="0"/>
              <a:t>Have you or someone you know ever used a prevention precaution, such as transmission-based precautions? Were there issues with feeling isolated from others? </a:t>
            </a:r>
          </a:p>
          <a:p>
            <a:pPr lvl="3"/>
            <a:r>
              <a:rPr lang="en-US" dirty="0"/>
              <a:t>The purpose of this question is to have participants reflect on what the learned regarding the three main types of prevention precautions (standard, transmission-based, and enhance barrier precautions). In addition, this question allows participants to share their experiences with transmission-based precautions (contact, droplet, airborne) to better understand a resident’s perspective on prevention precautions </a:t>
            </a:r>
          </a:p>
          <a:p>
            <a:pPr lvl="2"/>
            <a:r>
              <a:rPr lang="en-US" dirty="0"/>
              <a:t>Have you heard of enhanced-barrier precautions? What do you think of this type of special prevention precaution developed just for nursing homes?</a:t>
            </a:r>
          </a:p>
          <a:p>
            <a:pPr lvl="3"/>
            <a:r>
              <a:rPr lang="en-US" dirty="0"/>
              <a:t>The purpose of this question is reinforce the option of enhanced barrier precautions and ensure they understand the benefits to nursing home residents when this prevention precaution is applied. </a:t>
            </a:r>
          </a:p>
          <a:p>
            <a:pPr lvl="2"/>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17</a:t>
            </a:fld>
            <a:endParaRPr lang="cs-CZ"/>
          </a:p>
        </p:txBody>
      </p:sp>
      <p:sp>
        <p:nvSpPr>
          <p:cNvPr id="5" name="Footer Placeholder 4">
            <a:extLst>
              <a:ext uri="{FF2B5EF4-FFF2-40B4-BE49-F238E27FC236}">
                <a16:creationId xmlns:a16="http://schemas.microsoft.com/office/drawing/2014/main" id="{16C28B29-2EC9-4802-A051-3852040664B2}"/>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1414B4F7-AB11-4C0E-81C9-4370927783EE}"/>
              </a:ext>
            </a:extLst>
          </p:cNvPr>
          <p:cNvSpPr>
            <a:spLocks noGrp="1"/>
          </p:cNvSpPr>
          <p:nvPr>
            <p:ph type="hdr" sz="quarter"/>
          </p:nvPr>
        </p:nvSpPr>
        <p:spPr/>
        <p:txBody>
          <a:bodyPr/>
          <a:lstStyle/>
          <a:p>
            <a:r>
              <a:rPr lang="en-US"/>
              <a:t>ICARE: Infection Control Advocate and Resident Education</a:t>
            </a:r>
            <a:endParaRPr lang="en-US" dirty="0"/>
          </a:p>
        </p:txBody>
      </p:sp>
      <p:sp>
        <p:nvSpPr>
          <p:cNvPr id="10" name="Slide Image Placeholder 9">
            <a:extLst>
              <a:ext uri="{FF2B5EF4-FFF2-40B4-BE49-F238E27FC236}">
                <a16:creationId xmlns:a16="http://schemas.microsoft.com/office/drawing/2014/main" id="{C6485FBC-4C5C-4F04-B1D4-3E2C83EE76DA}"/>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992419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p>
          <a:p>
            <a:pPr lvl="1"/>
            <a:r>
              <a:rPr lang="en-US" dirty="0"/>
              <a:t>So what are the next steps you can take to receive the highest quality of care and preserve your rights? </a:t>
            </a:r>
          </a:p>
          <a:p>
            <a:endParaRPr lang="en-US" dirty="0"/>
          </a:p>
          <a:p>
            <a:pPr lvl="0"/>
            <a:r>
              <a:rPr lang="en-US" dirty="0"/>
              <a:t>Ombudsman Notes:</a:t>
            </a:r>
          </a:p>
          <a:p>
            <a:pPr lvl="1"/>
            <a:r>
              <a:rPr lang="en-US" dirty="0"/>
              <a:t>After the discussion be sure to emphasize at least one next step residents and family members can take receive high quality care and preserve their rights. How can you assist and provide follow-up for this step? </a:t>
            </a:r>
          </a:p>
          <a:p>
            <a:pPr lvl="0"/>
            <a:endParaRPr lang="en-US" dirty="0"/>
          </a:p>
          <a:p>
            <a:pPr lvl="1"/>
            <a:r>
              <a:rPr lang="en-US" dirty="0"/>
              <a:t>Recall that in the ICARE program, participants move in small, realistic steps:</a:t>
            </a:r>
          </a:p>
          <a:p>
            <a:pPr lvl="2"/>
            <a:r>
              <a:rPr lang="en-US" dirty="0"/>
              <a:t>1) Education (defining and understanding infection prevention and quality care)</a:t>
            </a:r>
          </a:p>
          <a:p>
            <a:pPr lvl="2"/>
            <a:r>
              <a:rPr lang="en-US" dirty="0"/>
              <a:t>2) Engagement (begin incorporating direct interaction with nursing home leadership and staff on infection prevention quality measures)</a:t>
            </a:r>
          </a:p>
          <a:p>
            <a:pPr lvl="2"/>
            <a:r>
              <a:rPr lang="en-US" dirty="0"/>
              <a:t>3) Empowerment (motivate and support participants to take an active role in improving quality care through infection prevention related quality improvement project or other quality care initiatives)</a:t>
            </a:r>
          </a:p>
          <a:p>
            <a:pPr lvl="0"/>
            <a:endParaRPr lang="en-US" dirty="0"/>
          </a:p>
          <a:p>
            <a:pPr lvl="1"/>
            <a:r>
              <a:rPr lang="en-US" dirty="0"/>
              <a:t>Feel free to edit this slide to use one or more advocacy steps. It is very important to stress the role of the QAA (or the name of the committee commonly used in your state) as most residents and family members are unaware of this committee. Advocacy next steps may include:</a:t>
            </a:r>
          </a:p>
          <a:p>
            <a:pPr lvl="1"/>
            <a:r>
              <a:rPr lang="en-US" dirty="0"/>
              <a:t>Provide clarification regarding when a resident can refuse treatment, care, or services and what that means for the resident. A resident’s refusal cannot put anyone else in the facility at risk</a:t>
            </a:r>
          </a:p>
          <a:p>
            <a:pPr lvl="2"/>
            <a:r>
              <a:rPr lang="en-US" dirty="0"/>
              <a:t>Ask the facility for their infection control policies and procedures related to prevention precautions, including education provided to residents and families. Also, any training related to PPE donning and doffing, for examples signage with instruction. Also, have the nursing home show example signs used for prevention precautions- does the nursing home use signage that indicated the type of precaution (for example contact precautions) or does the sign just indicate to see the nurse? </a:t>
            </a:r>
          </a:p>
          <a:p>
            <a:pPr lvl="2"/>
            <a:r>
              <a:rPr lang="en-US" dirty="0"/>
              <a:t>Suggest forming a resident or family council if not currently in place and having the nursing home administrator or other staff member review and discuss infection prevention policies and procedures, and monitoring tools used to monitor the staff’s appropriate and correct use of PPE as part of process surveillance.</a:t>
            </a:r>
          </a:p>
          <a:p>
            <a:pPr lvl="2"/>
            <a:r>
              <a:rPr lang="en-US" dirty="0"/>
              <a:t>Have a member of the QAA committee discuss corrective action steps taken with any monitoring data and what the residents and family members can do to assist in this process. For example, can they provide feedback using a survey or tool? </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18</a:t>
            </a:fld>
            <a:endParaRPr lang="cs-CZ"/>
          </a:p>
        </p:txBody>
      </p:sp>
      <p:sp>
        <p:nvSpPr>
          <p:cNvPr id="5" name="Footer Placeholder 4">
            <a:extLst>
              <a:ext uri="{FF2B5EF4-FFF2-40B4-BE49-F238E27FC236}">
                <a16:creationId xmlns:a16="http://schemas.microsoft.com/office/drawing/2014/main" id="{261B1B07-A83D-45A5-A59D-5218BE9DDEA1}"/>
              </a:ext>
            </a:extLst>
          </p:cNvPr>
          <p:cNvSpPr>
            <a:spLocks noGrp="1"/>
          </p:cNvSpPr>
          <p:nvPr>
            <p:ph type="ftr" sz="quarter" idx="4"/>
          </p:nvPr>
        </p:nvSpPr>
        <p:spPr/>
        <p:txBody>
          <a:bodyPr/>
          <a:lstStyle/>
          <a:p>
            <a:r>
              <a:rPr lang="en-US"/>
              <a:t>https://www.unthsc.edu/center-for-geriatrics/education-programs/icare/</a:t>
            </a:r>
            <a:endParaRPr lang="en-US" dirty="0"/>
          </a:p>
        </p:txBody>
      </p:sp>
      <p:sp>
        <p:nvSpPr>
          <p:cNvPr id="6" name="Header Placeholder 5">
            <a:extLst>
              <a:ext uri="{FF2B5EF4-FFF2-40B4-BE49-F238E27FC236}">
                <a16:creationId xmlns:a16="http://schemas.microsoft.com/office/drawing/2014/main" id="{9732BD68-E443-41AC-8BDF-2ACBC1604BDC}"/>
              </a:ext>
            </a:extLst>
          </p:cNvPr>
          <p:cNvSpPr>
            <a:spLocks noGrp="1"/>
          </p:cNvSpPr>
          <p:nvPr>
            <p:ph type="hdr" sz="quarter"/>
          </p:nvPr>
        </p:nvSpPr>
        <p:spPr/>
        <p:txBody>
          <a:bodyPr/>
          <a:lstStyle/>
          <a:p>
            <a:r>
              <a:rPr lang="en-US"/>
              <a:t>ICARE: Infection Control Advocate and Resident Education</a:t>
            </a:r>
            <a:endParaRPr lang="en-US" dirty="0"/>
          </a:p>
        </p:txBody>
      </p:sp>
      <p:sp>
        <p:nvSpPr>
          <p:cNvPr id="10" name="Slide Image Placeholder 9">
            <a:extLst>
              <a:ext uri="{FF2B5EF4-FFF2-40B4-BE49-F238E27FC236}">
                <a16:creationId xmlns:a16="http://schemas.microsoft.com/office/drawing/2014/main" id="{8B4B8129-E213-41E2-91FD-A37A42A1B92E}"/>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37064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p:txBody>
          <a:bodyPr/>
          <a:lstStyle>
            <a:lvl1pPr algn="l">
              <a:defRPr sz="1200"/>
            </a:lvl1pPr>
          </a:lstStyle>
          <a:p>
            <a:r>
              <a:rPr lang="en-US" dirty="0"/>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Thank you for watching this lesson, please see the ICARE website for additional lessons, information, and support. </a:t>
            </a:r>
          </a:p>
          <a:p>
            <a:pPr lvl="0"/>
            <a:endParaRPr lang="en-US" dirty="0"/>
          </a:p>
          <a:p>
            <a:pPr lvl="0"/>
            <a:r>
              <a:rPr lang="en-US" dirty="0"/>
              <a:t>References &amp; Resource:</a:t>
            </a:r>
          </a:p>
          <a:p>
            <a:pPr lvl="2"/>
            <a:r>
              <a:rPr lang="en-US" dirty="0"/>
              <a:t>CDC, Personal Protective Equipment for Healthcare-Associated Infections: Donning and Doffing. Accessed 10/31/22 at https://www.cdc.gov/hai/pdfs/ppe/ppe-sequence.pdf </a:t>
            </a:r>
          </a:p>
          <a:p>
            <a:pPr lvl="2"/>
            <a:r>
              <a:rPr lang="en-US" dirty="0"/>
              <a:t>CDC, How to Safely Put On Personal Protective Equipment (PPE). YouTube video: https://www.youtube.com/watch?v=H4jQUBAlBrI</a:t>
            </a:r>
          </a:p>
          <a:p>
            <a:pPr lvl="2"/>
            <a:r>
              <a:rPr lang="en-US" dirty="0"/>
              <a:t>CDC, Demonstration of Donning (Putting On) Personal Protective Equipment (PPE)-video. https://www.youtube.com/watch?v=H4jQUBAlBrI</a:t>
            </a:r>
          </a:p>
          <a:p>
            <a:pPr lvl="2"/>
            <a:r>
              <a:rPr lang="en-US" dirty="0"/>
              <a:t>CDC, Demonstration of Doffing (Taking Off) Personal Protective Equipment (PPE)- video/ https://www.youtube.com/watch?v=PQxOc13DxvQ&amp;t=129s</a:t>
            </a:r>
          </a:p>
          <a:p>
            <a:pPr lvl="2"/>
            <a:r>
              <a:rPr lang="en-US" dirty="0"/>
              <a:t>“Guidelines for Isolation Precautions: Preventing Transmission of Infectious Agents in Healthcare Settings (2007)” https://www.cdc.gov/infectioncontrol/guidelines/isolation/index.html</a:t>
            </a:r>
          </a:p>
          <a:p>
            <a:pPr lvl="2"/>
            <a:r>
              <a:rPr lang="en-US" dirty="0"/>
              <a:t>“Management of Multidrug-resistant Organisms In Healthcare Settings (2006)” https://www.cdc.gov/infectioncontrol/guidelines/mdro/index.html.</a:t>
            </a:r>
          </a:p>
          <a:p>
            <a:pPr lvl="2"/>
            <a:r>
              <a:rPr lang="en-US" dirty="0"/>
              <a:t>CDC, “Help Keep Our Residents Safe-Enhanced-Barrier Precautions in Nursing Homes” (Letter template for staff): https://www.cdc.gov/hai/pdfs/containment/Letter-Nursing-Home-Staff-508.pdf</a:t>
            </a:r>
          </a:p>
          <a:p>
            <a:pPr lvl="2"/>
            <a:r>
              <a:rPr lang="en-US" dirty="0"/>
              <a:t>CDC, “Keeping Residents Safe-Enhanced-Barrier Precautions in Nursing Homes” (Letter template for families and friends): https://www.cdc.gov/hai/pdfs/containment/Letter-Nursing-Home-Residents-Families-Friends-508.pdf</a:t>
            </a:r>
          </a:p>
          <a:p>
            <a:pPr lvl="2"/>
            <a:r>
              <a:rPr lang="en-US" dirty="0"/>
              <a:t>CDC, Frequently Ask Questions (FAQs) about Enhanced Barrier Precautions in Nursing Homes. https://www.cdc.gov/hai/containment/faqs</a:t>
            </a:r>
          </a:p>
          <a:p>
            <a:pPr lvl="2"/>
            <a:r>
              <a:rPr lang="en-US" dirty="0"/>
              <a:t>Infection Prevention Guide to Long-Term Care, 2nd Edition. Chapter 5: Standard and Transmission-Based Precautions. Association for Professionals in Infection Control and Epidemiology; 2019. Arlington, VA</a:t>
            </a:r>
          </a:p>
          <a:p>
            <a:pPr lvl="2"/>
            <a:r>
              <a:rPr lang="en-US" dirty="0"/>
              <a:t>CDC Nursing Home Infection Preventionist Training Course. </a:t>
            </a:r>
            <a:r>
              <a:rPr lang="en-US" b="0" dirty="0">
                <a:solidFill>
                  <a:srgbClr val="3C444C"/>
                </a:solidFill>
                <a:effectLst/>
                <a:latin typeface="Helvetica Neue" panose="02000503000000020004" pitchFamily="2" charset="0"/>
              </a:rPr>
              <a:t>Module 7 – Hand Hygien</a:t>
            </a:r>
            <a:r>
              <a:rPr lang="en-US" b="0" dirty="0">
                <a:solidFill>
                  <a:srgbClr val="3C444C"/>
                </a:solidFill>
                <a:latin typeface="Helvetica Neue" panose="02000503000000020004" pitchFamily="2" charset="0"/>
              </a:rPr>
              <a:t>e of the </a:t>
            </a:r>
            <a:r>
              <a:rPr lang="en-US" b="0" i="1" dirty="0">
                <a:solidFill>
                  <a:srgbClr val="3C444C"/>
                </a:solidFill>
                <a:effectLst/>
                <a:latin typeface="Helvetica Neue" panose="02000503000000020004" pitchFamily="2" charset="0"/>
              </a:rPr>
              <a:t>Nursing Home Infection Preventionist Training Course</a:t>
            </a:r>
            <a:r>
              <a:rPr lang="en-US" b="1" i="0" dirty="0">
                <a:solidFill>
                  <a:srgbClr val="3C444C"/>
                </a:solidFill>
                <a:effectLst/>
                <a:latin typeface="Helvetica Neue" panose="02000503000000020004" pitchFamily="2" charset="0"/>
              </a:rPr>
              <a:t> </a:t>
            </a:r>
            <a:r>
              <a:rPr lang="en-US" i="0" dirty="0">
                <a:solidFill>
                  <a:srgbClr val="3C444C"/>
                </a:solidFill>
                <a:effectLst/>
                <a:latin typeface="Helvetica Neue" panose="02000503000000020004" pitchFamily="2" charset="0"/>
              </a:rPr>
              <a:t>located at </a:t>
            </a:r>
            <a:r>
              <a:rPr lang="en-US" i="0" u="sng" dirty="0">
                <a:solidFill>
                  <a:srgbClr val="1F5CB1"/>
                </a:solidFill>
                <a:effectLst/>
                <a:latin typeface="Helvetica Neue" panose="02000503000000020004" pitchFamily="2" charset="0"/>
                <a:hlinkClick r:id="rId3"/>
              </a:rPr>
              <a:t>https://www.train.org/cdctrain/training_plan/3814</a:t>
            </a:r>
            <a:endParaRPr lang="en-US" i="0" u="sng" dirty="0">
              <a:solidFill>
                <a:srgbClr val="1F5CB1"/>
              </a:solidFill>
              <a:effectLst/>
              <a:latin typeface="Helvetica Neue" panose="02000503000000020004" pitchFamily="2" charset="0"/>
            </a:endParaRPr>
          </a:p>
          <a:p>
            <a:pPr lvl="2"/>
            <a:r>
              <a:rPr lang="en-US" i="0" u="none" dirty="0">
                <a:solidFill>
                  <a:srgbClr val="1F5CB1"/>
                </a:solidFill>
                <a:effectLst/>
                <a:latin typeface="Helvetica Neue" panose="02000503000000020004" pitchFamily="2" charset="0"/>
              </a:rPr>
              <a:t>CDC, Implementation of Personal Protective Equipment (PPE) Use in Nursing Homes to Prevent the Spread of Multi-Drug Resistant Organisms (MDROs). https://www.cdc.gov/hai/containment/PPE-Nursing-Homes.html</a:t>
            </a:r>
            <a:endParaRPr lang="en-US" u="none" dirty="0"/>
          </a:p>
          <a:p>
            <a:pPr lvl="2"/>
            <a:r>
              <a:rPr lang="en-US" dirty="0"/>
              <a:t>CMS QSO-20-03-NH. November 22, 2019. Attachment A Long-Term Care (LTC) Infection Control Worksheet. Infection Control Self-Assessment tool for nursing homes. https://www.cms.gov/files/document/qso-20-03-nh.pdf</a:t>
            </a:r>
          </a:p>
          <a:p>
            <a:pPr lvl="2"/>
            <a:r>
              <a:rPr lang="en-US" dirty="0"/>
              <a:t>CMS Appendix PP Guidance to Surveyor for Long-Term Care Facilities: 483.10- Resident Rights (F550- Resident Rights; F584- Safe/Clean/Comfortable/Homelike Environment); 483.75- QAPI; 483.80- Infection Control (F880 Infection Control); https://www.cms.gov/files/document/appendix-pp-guidance-surveyor-long-term-care-facilities.pdf </a:t>
            </a:r>
          </a:p>
          <a:p>
            <a:pPr lvl="2"/>
            <a:r>
              <a:rPr lang="en-US" dirty="0"/>
              <a:t>CMS Infection Prevention, Control &amp; Immunization Survey Pathway Checklist- Survey Resources Zip File (Updated 10/26/22). https://www.cms.gov/medicare/provider-enrollment-and-certification/guidanceforlawsandregulations/nursing-homes</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19</a:t>
            </a:fld>
            <a:endParaRPr lang="cs-CZ"/>
          </a:p>
        </p:txBody>
      </p:sp>
      <p:sp>
        <p:nvSpPr>
          <p:cNvPr id="12" name="Slide Image Placeholder 11">
            <a:extLst>
              <a:ext uri="{FF2B5EF4-FFF2-40B4-BE49-F238E27FC236}">
                <a16:creationId xmlns:a16="http://schemas.microsoft.com/office/drawing/2014/main" id="{8DECB2C2-0516-4E71-BEE4-BB4C75BC4D1B}"/>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69494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Script:</a:t>
            </a:r>
          </a:p>
          <a:p>
            <a:pPr lvl="1"/>
            <a:r>
              <a:rPr lang="en-US" dirty="0"/>
              <a:t>In this lesson, we will cover gowns, gloves, and goggles- precautions for prevention.  </a:t>
            </a:r>
          </a:p>
          <a:p>
            <a:endParaRPr lang="en-US" dirty="0"/>
          </a:p>
          <a:p>
            <a:r>
              <a:rPr lang="en-US" dirty="0"/>
              <a:t>Ombudsman Notes:</a:t>
            </a:r>
          </a:p>
          <a:p>
            <a:pPr lvl="1"/>
            <a:r>
              <a:rPr lang="en-US" dirty="0"/>
              <a:t>Lesson Main Messages:</a:t>
            </a:r>
          </a:p>
          <a:p>
            <a:pPr marL="628650" lvl="1" indent="-171450">
              <a:buFont typeface="Arial" panose="020B0604020202020204" pitchFamily="34" charset="0"/>
              <a:buChar char="•"/>
            </a:pPr>
            <a:r>
              <a:rPr lang="en-US" dirty="0"/>
              <a:t>Personal Protective equipment (PPE) is important to prevent and control the spread of germs in residents and staff</a:t>
            </a:r>
          </a:p>
          <a:p>
            <a:pPr marL="628650" lvl="1" indent="-171450">
              <a:buFont typeface="Arial" panose="020B0604020202020204" pitchFamily="34" charset="0"/>
              <a:buChar char="•"/>
            </a:pPr>
            <a:r>
              <a:rPr lang="en-US" dirty="0"/>
              <a:t>Prevention precautions include standard, transmission-based, and enhanced barrier precautions; these precautions include using PPE and best practices to prevent germ spread but must be done in a way that promotes resident rights and overall well-being.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Residents rights are protected when residents receive clear and transparent communication regarding prevention precautions and education to best implement precautions; residents must also have a choice regarding activities that promote their psychosocial well-being regardless of prevention precautions.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lvl="0"/>
            <a:r>
              <a:rPr lang="en-US" dirty="0"/>
              <a:t>Lesson Materials:</a:t>
            </a:r>
          </a:p>
          <a:p>
            <a:pPr lvl="1"/>
            <a:r>
              <a:rPr lang="en-US" dirty="0"/>
              <a:t>Link to online lesson: https://rise.articulate.com/share/AjfjkCJZiAWNcr2E1jJGMacov4sbh3j1</a:t>
            </a:r>
          </a:p>
          <a:p>
            <a:pPr lvl="1"/>
            <a:r>
              <a:rPr lang="en-US" dirty="0"/>
              <a:t>Handout- ICARE: Prevention Precautions-Promoting Well-Being</a:t>
            </a:r>
          </a:p>
          <a:p>
            <a:pPr lvl="1"/>
            <a:r>
              <a:rPr lang="en-US" dirty="0"/>
              <a:t>Additional handouts can include: </a:t>
            </a:r>
          </a:p>
          <a:p>
            <a:pPr lvl="2"/>
            <a:r>
              <a:rPr lang="en-US" dirty="0"/>
              <a:t>Preserve My Rights, Prevent Infections!</a:t>
            </a:r>
          </a:p>
          <a:p>
            <a:pPr lvl="2"/>
            <a:r>
              <a:rPr lang="en-US" dirty="0"/>
              <a:t>Infection Prevention and Control: Regulations &amp; Requirements</a:t>
            </a:r>
          </a:p>
          <a:p>
            <a:pPr lvl="2"/>
            <a:r>
              <a:rPr lang="en-US" dirty="0"/>
              <a:t>Resident Care Roles: General Care Services</a:t>
            </a:r>
          </a:p>
          <a:p>
            <a:pPr lvl="1"/>
            <a:endParaRPr lang="en-US" dirty="0"/>
          </a:p>
          <a:p>
            <a:pPr lvl="0"/>
            <a:r>
              <a:rPr lang="en-US" dirty="0"/>
              <a:t>Total Teach Time: ~25 minutes</a:t>
            </a:r>
          </a:p>
          <a:p>
            <a:pPr lvl="1"/>
            <a:r>
              <a:rPr lang="en-US" dirty="0"/>
              <a:t>Lesson video run time: 17 minutes</a:t>
            </a:r>
          </a:p>
          <a:p>
            <a:pPr lvl="1"/>
            <a:r>
              <a:rPr lang="en-US" dirty="0"/>
              <a:t>Discussion &amp; Advocacy: ~5-10 minutes</a:t>
            </a:r>
          </a:p>
          <a:p>
            <a:pPr lvl="1"/>
            <a:r>
              <a:rPr lang="en-US" dirty="0"/>
              <a:t>Post lesson survey: 5 minutes (Survey link: https://unthsc.qualtrics.com/jfe/form/SV_0GPMUr0cEq2BBAy) </a:t>
            </a:r>
          </a:p>
          <a:p>
            <a:endParaRPr lang="en-US" dirty="0"/>
          </a:p>
        </p:txBody>
      </p:sp>
      <p:sp>
        <p:nvSpPr>
          <p:cNvPr id="4" name="Slide Number Placeholder 3"/>
          <p:cNvSpPr>
            <a:spLocks noGrp="1"/>
          </p:cNvSpPr>
          <p:nvPr>
            <p:ph type="sldNum" sz="quarter" idx="10"/>
          </p:nvPr>
        </p:nvSpPr>
        <p:spPr/>
        <p:txBody>
          <a:bodyPr/>
          <a:lstStyle/>
          <a:p>
            <a:fld id="{731FC4CB-3D95-E245-ABFA-3455484C67F2}" type="slidenum">
              <a:rPr lang="en-US" smtClean="0"/>
              <a:pPr/>
              <a:t>2</a:t>
            </a:fld>
            <a:endParaRPr lang="en-US" dirty="0"/>
          </a:p>
        </p:txBody>
      </p:sp>
      <p:sp>
        <p:nvSpPr>
          <p:cNvPr id="5" name="Footer Placeholder 4">
            <a:extLst>
              <a:ext uri="{FF2B5EF4-FFF2-40B4-BE49-F238E27FC236}">
                <a16:creationId xmlns:a16="http://schemas.microsoft.com/office/drawing/2014/main" id="{6E700931-9D10-40AE-82AF-A576FF26641A}"/>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91EE93B1-08CB-4AB4-AB9C-BA73C93BAFA1}"/>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A009325B-7B88-440F-B38C-A2BFFFC31A37}"/>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43874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95611" y="179290"/>
            <a:ext cx="5085567" cy="279498"/>
          </a:xfrm>
        </p:spPr>
        <p:txBody>
          <a:bodyPr/>
          <a:lstStyle>
            <a:lvl1pPr algn="l">
              <a:defRPr sz="1200"/>
            </a:lvl1pPr>
          </a:lstStyle>
          <a:p>
            <a:r>
              <a:rPr lang="en-US"/>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(ADVANCE) We start off on a beautiful fall day at the the Springville Nursing home.</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3</a:t>
            </a:fld>
            <a:endParaRPr lang="cs-CZ"/>
          </a:p>
        </p:txBody>
      </p:sp>
      <p:sp>
        <p:nvSpPr>
          <p:cNvPr id="12" name="Slide Image Placeholder 11">
            <a:extLst>
              <a:ext uri="{FF2B5EF4-FFF2-40B4-BE49-F238E27FC236}">
                <a16:creationId xmlns:a16="http://schemas.microsoft.com/office/drawing/2014/main" id="{A47A7D1D-2B1F-4065-B947-20DF27958526}"/>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70975" y="179290"/>
            <a:ext cx="5085567" cy="279498"/>
          </a:xfrm>
        </p:spPr>
        <p:txBody>
          <a:bodyPr/>
          <a:lstStyle>
            <a:lvl1pPr algn="l">
              <a:defRPr sz="1200"/>
            </a:lvl1pPr>
          </a:lstStyle>
          <a:p>
            <a:r>
              <a:rPr lang="en-US" dirty="0"/>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Mr. Jacob Moore, a resident at the Springville Nursing Home and the resident council president, has been working with other residents, staff, and Mia, the lead nursing assistant, to increase hand hygiene in the nursing home community and things are really going well. The High Five for Hand Hygiene program implemented in the last few months by Mia, the lead Certified Nursing Assistant, has helped both residents and staff feel they are being heard and appreciated. They are also seeing the impact of good hand hygiene at The Springville Nursing Home- in the last month the possible spread of antibiotic resistant bacterial infections in residents has been stopped! </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4</a:t>
            </a:fld>
            <a:endParaRPr lang="cs-CZ"/>
          </a:p>
        </p:txBody>
      </p:sp>
      <p:sp>
        <p:nvSpPr>
          <p:cNvPr id="12" name="Slide Image Placeholder 11">
            <a:extLst>
              <a:ext uri="{FF2B5EF4-FFF2-40B4-BE49-F238E27FC236}">
                <a16:creationId xmlns:a16="http://schemas.microsoft.com/office/drawing/2014/main" id="{4938C1D0-2829-4454-BBC5-556D42B39213}"/>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70975" y="179290"/>
            <a:ext cx="5085567" cy="279498"/>
          </a:xfrm>
        </p:spPr>
        <p:txBody>
          <a:bodyPr/>
          <a:lstStyle>
            <a:lvl1pPr algn="l">
              <a:defRPr sz="1200"/>
            </a:lvl1pPr>
          </a:lstStyle>
          <a:p>
            <a:r>
              <a:rPr lang="en-US" dirty="0"/>
              <a:t>ICARE: Infection Control Advocate and Resident Education</a:t>
            </a:r>
            <a:endParaRPr lang="cs-CZ"/>
          </a:p>
        </p:txBody>
      </p:sp>
      <p:sp>
        <p:nvSpPr>
          <p:cNvPr id="5" name="Notes Placeholder 4"/>
          <p:cNvSpPr>
            <a:spLocks noGrp="1"/>
          </p:cNvSpPr>
          <p:nvPr>
            <p:ph type="body" sz="quarter" idx="3"/>
          </p:nvPr>
        </p:nvSpPr>
        <p:spPr/>
        <p:txBody>
          <a:bodyPr/>
          <a:lstStyle/>
          <a:p>
            <a:pPr lvl="0"/>
            <a:r>
              <a:rPr lang="en-US" dirty="0"/>
              <a:t>Script:</a:t>
            </a:r>
          </a:p>
          <a:p>
            <a:pPr lvl="1"/>
            <a:r>
              <a:rPr lang="en-US" dirty="0"/>
              <a:t>But Mr. Jose Sanchez, the husband of a newly admitted resident, Mrs. Maria Sanchez, and an old friend of Mr. Moore, has voiced a concern about his wife. Mrs. Sanchez was recently diagnosed with dementia and relies on Mr. Sanchez to provide her assistance and company. She is coming from another nursing home where it was found that Mrs. Sanchez has a highly drug resistant fungal infection, C. </a:t>
            </a:r>
            <a:r>
              <a:rPr lang="en-US" dirty="0" err="1"/>
              <a:t>auris</a:t>
            </a:r>
            <a:r>
              <a:rPr lang="en-US" dirty="0"/>
              <a:t>. Unfortunately, the nursing home was having an outbreak of this fungal infection requiring extensive testing of many residents, even those who did not have any signs and symptoms like Mrs. Sanchez. This fungus can live on people’s skin and make them sick later or can be passed to others and make them sick. He is concerned because at the other nursing home, she was placed on special precautions to prevent spread which meant she could not leave her room. These same special precautions are now in place at the Springville Nursing home. Mr. Sanchez is worried that Mrs. Sanchez will become depressed and lonely if it prevents her from being in contact with and meeting other people, especially given her recent diagnosis.</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5</a:t>
            </a:fld>
            <a:endParaRPr lang="cs-CZ"/>
          </a:p>
        </p:txBody>
      </p:sp>
      <p:sp>
        <p:nvSpPr>
          <p:cNvPr id="12" name="Slide Image Placeholder 11">
            <a:extLst>
              <a:ext uri="{FF2B5EF4-FFF2-40B4-BE49-F238E27FC236}">
                <a16:creationId xmlns:a16="http://schemas.microsoft.com/office/drawing/2014/main" id="{4938C1D0-2829-4454-BBC5-556D42B39213}"/>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46593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08137" y="17929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Hearing about his friends concern, Mr. Moore wonders- what special precautions prevent germ spread? And what special precautions can be used to help Mrs. Sanchez? </a:t>
            </a:r>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6</a:t>
            </a:fld>
            <a:endParaRPr lang="cs-CZ"/>
          </a:p>
        </p:txBody>
      </p:sp>
      <p:sp>
        <p:nvSpPr>
          <p:cNvPr id="12" name="Slide Image Placeholder 11">
            <a:extLst>
              <a:ext uri="{FF2B5EF4-FFF2-40B4-BE49-F238E27FC236}">
                <a16:creationId xmlns:a16="http://schemas.microsoft.com/office/drawing/2014/main" id="{F63F972F-54FF-409F-99E7-779819B43582}"/>
              </a:ext>
            </a:extLst>
          </p:cNvPr>
          <p:cNvSpPr>
            <a:spLocks noGrp="1" noRot="1" noChangeAspect="1"/>
          </p:cNvSpPr>
          <p:nvPr>
            <p:ph type="sldImg"/>
          </p:nvPr>
        </p:nvSpPr>
        <p:spPr>
          <a:xfrm>
            <a:off x="1233488" y="687388"/>
            <a:ext cx="4137025" cy="2327275"/>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86216" y="171450"/>
            <a:ext cx="5085567" cy="279498"/>
          </a:xfrm>
        </p:spPr>
        <p:txBody>
          <a:bodyPr/>
          <a:lstStyle>
            <a:lvl1pPr algn="l">
              <a:defRPr sz="1200"/>
            </a:lvl1pPr>
          </a:lstStyle>
          <a:p>
            <a:r>
              <a:rPr lang="en-US" dirty="0"/>
              <a:t>ICARE: Infection Control Advocate and Resident Education</a:t>
            </a:r>
            <a:endParaRPr lang="cs-CZ" dirty="0"/>
          </a:p>
        </p:txBody>
      </p:sp>
      <p:sp>
        <p:nvSpPr>
          <p:cNvPr id="5" name="Notes Placeholder 4"/>
          <p:cNvSpPr>
            <a:spLocks noGrp="1"/>
          </p:cNvSpPr>
          <p:nvPr>
            <p:ph type="body" sz="quarter" idx="3"/>
          </p:nvPr>
        </p:nvSpPr>
        <p:spPr/>
        <p:txBody>
          <a:bodyPr/>
          <a:lstStyle/>
          <a:p>
            <a:pPr lvl="0"/>
            <a:r>
              <a:rPr lang="en-US" dirty="0"/>
              <a:t>Script:</a:t>
            </a:r>
          </a:p>
          <a:p>
            <a:pPr lvl="1"/>
            <a:r>
              <a:rPr lang="en-US" dirty="0"/>
              <a:t>After this lesson, you will be able to answer the following questions: </a:t>
            </a:r>
          </a:p>
          <a:p>
            <a:pPr lvl="1"/>
            <a:r>
              <a:rPr lang="en-US" dirty="0"/>
              <a:t>(ADVANCE) What precautions can residents and staff take to protect themselves and prevent germ spread? </a:t>
            </a:r>
          </a:p>
          <a:p>
            <a:pPr lvl="1"/>
            <a:r>
              <a:rPr lang="en-US" dirty="0"/>
              <a:t>(ADVANCE) How can prevention precautions promote privacy, encourage respect, and support inclusion? Lastly, </a:t>
            </a:r>
          </a:p>
          <a:p>
            <a:pPr marL="579760" lvl="1" indent="-289880">
              <a:spcAft>
                <a:spcPts val="1600"/>
              </a:spcAft>
              <a:buFont typeface="Arial"/>
              <a:buChar char="•"/>
            </a:pPr>
            <a:r>
              <a:rPr lang="en-US" dirty="0"/>
              <a:t>(ADVANCE) </a:t>
            </a:r>
            <a:r>
              <a:rPr lang="en-US" sz="1200" dirty="0">
                <a:latin typeface="Helvetica" pitchFamily="2" charset="0"/>
                <a:ea typeface="Open Sans" panose="020B0606030504020204" pitchFamily="34" charset="0"/>
                <a:cs typeface="Open Sans" panose="020B0606030504020204" pitchFamily="34" charset="0"/>
              </a:rPr>
              <a:t>How can communication and choice respect resident rights while preventing and controlling infections? </a:t>
            </a:r>
          </a:p>
          <a:p>
            <a:pPr lvl="0"/>
            <a:endParaRPr lang="en-US" dirty="0"/>
          </a:p>
        </p:txBody>
      </p:sp>
      <p:sp>
        <p:nvSpPr>
          <p:cNvPr id="6" name="Footer Placeholder 5"/>
          <p:cNvSpPr>
            <a:spLocks noGrp="1"/>
          </p:cNvSpPr>
          <p:nvPr>
            <p:ph type="ftr" sz="quarter" idx="4"/>
          </p:nvPr>
        </p:nvSpPr>
        <p:spPr/>
        <p:txBody>
          <a:bodyPr/>
          <a:lstStyle>
            <a:lvl1pPr algn="l">
              <a:defRPr sz="1200"/>
            </a:lvl1pPr>
          </a:lstStyle>
          <a:p>
            <a:r>
              <a:rPr lang="cs-CZ"/>
              <a:t>https://www.unthsc.edu/center-for-geriatrics/education-programs/icare/</a:t>
            </a:r>
          </a:p>
        </p:txBody>
      </p:sp>
      <p:sp>
        <p:nvSpPr>
          <p:cNvPr id="7" name="Slide Number Placeholder 6"/>
          <p:cNvSpPr>
            <a:spLocks noGrp="1"/>
          </p:cNvSpPr>
          <p:nvPr>
            <p:ph type="sldNum" sz="quarter" idx="5"/>
          </p:nvPr>
        </p:nvSpPr>
        <p:spPr/>
        <p:txBody>
          <a:bodyPr/>
          <a:lstStyle>
            <a:lvl1pPr algn="r">
              <a:defRPr sz="1200"/>
            </a:lvl1pPr>
          </a:lstStyle>
          <a:p>
            <a:fld id="{871B2431-D351-4C6E-A3CF-9DFAC0E3E050}" type="slidenum">
              <a:rPr lang="cs-CZ" smtClean="0"/>
              <a:pPr/>
              <a:t>7</a:t>
            </a:fld>
            <a:endParaRPr lang="cs-CZ"/>
          </a:p>
        </p:txBody>
      </p:sp>
      <p:sp>
        <p:nvSpPr>
          <p:cNvPr id="12" name="Slide Image Placeholder 11">
            <a:extLst>
              <a:ext uri="{FF2B5EF4-FFF2-40B4-BE49-F238E27FC236}">
                <a16:creationId xmlns:a16="http://schemas.microsoft.com/office/drawing/2014/main" id="{8C15E81D-9909-4EED-BFF3-450631926AD6}"/>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409146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r>
              <a:rPr lang="en-US" b="0" dirty="0"/>
              <a:t>: </a:t>
            </a:r>
          </a:p>
          <a:p>
            <a:pPr lvl="1"/>
            <a:endParaRPr lang="en-US" dirty="0"/>
          </a:p>
          <a:p>
            <a:pPr lvl="1"/>
            <a:r>
              <a:rPr lang="en-US" dirty="0"/>
              <a:t>For those in the nursing home community, including family members, to take the right prevention precautions, it is important to first go over the personal protective equipment or PPE that will be used with all levels of prevention precautions. PPE includes, gowns to protect our clothes and bodies, gloves to protect our hands, goggles to protect our eyes, and of course- who can forget facemasks and respirators like N-95 respirators we’ve used throughout the pandemic. Remember that facemasks are best to use when germs are mainly spread through large drops where N-95 respirators are best to use when germs can be spread in very small droplets that can be suspended in the air, or airborne.</a:t>
            </a:r>
          </a:p>
          <a:p>
            <a:pPr lvl="1"/>
            <a:endParaRPr lang="en-US" dirty="0"/>
          </a:p>
          <a:p>
            <a:r>
              <a:rPr lang="en-US" dirty="0"/>
              <a:t>Know Before You Go!</a:t>
            </a:r>
          </a:p>
          <a:p>
            <a:pPr lvl="1"/>
            <a:r>
              <a:rPr lang="en-US" dirty="0"/>
              <a:t>Indirect spread (transmission) can be prevented through safeguarding the nursing home environment. Please see lesson 3: Safeguarding the Nursing Community Environment for more information. Direct spread (transmission) occurs when a microorganism is transmitted directly from a reservoir to a susceptible host. Please see lessons 4: hand hygiene to learn more about direct spread through our hands. </a:t>
            </a: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8</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123505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Script</a:t>
            </a:r>
            <a:r>
              <a:rPr lang="en-US" b="0" dirty="0"/>
              <a:t>: </a:t>
            </a:r>
          </a:p>
          <a:p>
            <a:pPr lvl="1"/>
            <a:r>
              <a:rPr lang="en-US" dirty="0"/>
              <a:t>To use PPE the right way to maximize the prevention of germ spread, it is good to know the order in which we put on and remove PPE. Putting on PPE begins with performing hand hygiene, which is washing your hands with either soap and water or alcohol based hand rub. This is followed by putting on a gown since this covers most of our body and is easier to put on before your hands and face are covered. Next, you want to put on your facemask or respiratory and make sure it fits snuggly over your mouth and nose. Third you will want to put on your goggles or other eye protection as they will go over your facemask or respirator. Lastly, you will put on your gloves- all of this must be done before entering a resident’s room on special prevention precautions. </a:t>
            </a:r>
          </a:p>
          <a:p>
            <a:pPr lvl="1"/>
            <a:r>
              <a:rPr lang="en-US" dirty="0"/>
              <a:t>To remove your PPE you will take off your gloves first as they are likely the most contaminated PPE. This is also a good reason to perform hand hygiene after taking off your gloves. Secondly, you will take off your gown. Now you can leave the resident’s room but make sure to perform hand hygiene when you exit! Now you can take off your goggles followed by your facemask or respirator. Of course now that all of your PPE is off you want to make sure you perform hand hygiene one last time! </a:t>
            </a:r>
          </a:p>
          <a:p>
            <a:pPr lvl="1"/>
            <a:r>
              <a:rPr lang="en-US" dirty="0"/>
              <a:t>Now this seems like a lot to remember but keep in mind there should always be signs to help you put on and take off PPE. Also, some nursing home communities may ask you to take off your goggles before leaving a resident’s room so be sure you know the nursing home community’s specific process. Lastly, keep in mind you may not need all of this PPE for all prevention precaution types. </a:t>
            </a:r>
          </a:p>
          <a:p>
            <a:pPr lvl="1"/>
            <a:endParaRPr lang="en-US" dirty="0"/>
          </a:p>
          <a:p>
            <a:r>
              <a:rPr lang="en-US" dirty="0"/>
              <a:t>Know Before You Go!</a:t>
            </a:r>
          </a:p>
          <a:p>
            <a:pPr lvl="1"/>
            <a:r>
              <a:rPr lang="en-US" dirty="0"/>
              <a:t>It is important to stress that some nursing homes may have very specific processes to follow for where to put on and take off PPE as well as where to throw away PPE once it is used. Therefore, it is important to know your nursing home community’s specific protocols. </a:t>
            </a:r>
          </a:p>
          <a:p>
            <a:pPr lvl="1"/>
            <a:r>
              <a:rPr lang="en-US" dirty="0"/>
              <a:t>Residents and families should have training on putting on and taking off PPE and be aware of what prevention precautions are used and when. Per CMS, residents and their representatives “should receive education on the facility’s IPCP as it relates to them (e.g., hand hygiene, cough etiquette) and to the degree possible/consistent with the resident’s capacity.” </a:t>
            </a:r>
          </a:p>
          <a:p>
            <a:pPr lvl="1"/>
            <a:r>
              <a:rPr lang="en-US" dirty="0"/>
              <a:t>Please see CMS State Operations Manual Appendix PP- Guidance to Surveyors for Long-Term Care Facilities (Appendix PP). Regulations related to infection prevention &amp; control and standard precautions which include hand hygiene can be found in §483.80 Infection Control. See the References and resource for CMS documents. </a:t>
            </a:r>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871B2431-D351-4C6E-A3CF-9DFAC0E3E050}" type="slidenum">
              <a:rPr lang="cs-CZ" smtClean="0"/>
              <a:pPr/>
              <a:t>9</a:t>
            </a:fld>
            <a:endParaRPr lang="cs-CZ"/>
          </a:p>
        </p:txBody>
      </p:sp>
      <p:sp>
        <p:nvSpPr>
          <p:cNvPr id="5" name="Footer Placeholder 4">
            <a:extLst>
              <a:ext uri="{FF2B5EF4-FFF2-40B4-BE49-F238E27FC236}">
                <a16:creationId xmlns:a16="http://schemas.microsoft.com/office/drawing/2014/main" id="{EDD58768-42FF-446C-8CBF-962DF6CA6909}"/>
              </a:ext>
            </a:extLst>
          </p:cNvPr>
          <p:cNvSpPr>
            <a:spLocks noGrp="1"/>
          </p:cNvSpPr>
          <p:nvPr>
            <p:ph type="ftr" sz="quarter" idx="4"/>
          </p:nvPr>
        </p:nvSpPr>
        <p:spPr/>
        <p:txBody>
          <a:bodyPr/>
          <a:lstStyle/>
          <a:p>
            <a:r>
              <a:rPr lang="en-US" dirty="0"/>
              <a:t>https://www.unthsc.edu/center-for-geriatrics/education-programs/icare/</a:t>
            </a:r>
          </a:p>
        </p:txBody>
      </p:sp>
      <p:sp>
        <p:nvSpPr>
          <p:cNvPr id="6" name="Header Placeholder 5">
            <a:extLst>
              <a:ext uri="{FF2B5EF4-FFF2-40B4-BE49-F238E27FC236}">
                <a16:creationId xmlns:a16="http://schemas.microsoft.com/office/drawing/2014/main" id="{80DC4321-9DBF-48E9-B622-CACC097680DC}"/>
              </a:ext>
            </a:extLst>
          </p:cNvPr>
          <p:cNvSpPr>
            <a:spLocks noGrp="1"/>
          </p:cNvSpPr>
          <p:nvPr>
            <p:ph type="hdr" sz="quarter"/>
          </p:nvPr>
        </p:nvSpPr>
        <p:spPr/>
        <p:txBody>
          <a:bodyPr/>
          <a:lstStyle/>
          <a:p>
            <a:r>
              <a:rPr lang="en-US" dirty="0"/>
              <a:t>ICARE: Infection Control Advocate and Resident Education</a:t>
            </a:r>
          </a:p>
        </p:txBody>
      </p:sp>
      <p:sp>
        <p:nvSpPr>
          <p:cNvPr id="11" name="Slide Image Placeholder 10">
            <a:extLst>
              <a:ext uri="{FF2B5EF4-FFF2-40B4-BE49-F238E27FC236}">
                <a16:creationId xmlns:a16="http://schemas.microsoft.com/office/drawing/2014/main" id="{CF945B4D-E5C0-45C4-A2F1-692400F0A605}"/>
              </a:ext>
            </a:extLst>
          </p:cNvPr>
          <p:cNvSpPr>
            <a:spLocks noGrp="1" noRot="1" noChangeAspect="1"/>
          </p:cNvSpPr>
          <p:nvPr>
            <p:ph type="sldImg"/>
          </p:nvPr>
        </p:nvSpPr>
        <p:spPr>
          <a:xfrm>
            <a:off x="1233488" y="687388"/>
            <a:ext cx="4137025" cy="2327275"/>
          </a:xfrm>
        </p:spPr>
      </p:sp>
    </p:spTree>
    <p:extLst>
      <p:ext uri="{BB962C8B-B14F-4D97-AF65-F5344CB8AC3E}">
        <p14:creationId xmlns:p14="http://schemas.microsoft.com/office/powerpoint/2010/main" val="2378105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untsystem.edu/about-us/branding-communication-guide/brand-identity-communications-gui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581191"/>
            <a:ext cx="11219935" cy="424731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Limit presentations to a maximum of 10 slides when possible</a:t>
            </a:r>
          </a:p>
          <a:p>
            <a:pPr marL="342900" indent="-342900">
              <a:lnSpc>
                <a:spcPct val="150000"/>
              </a:lnSpc>
              <a:buFont typeface="Arial" panose="020B0604020202020204" pitchFamily="34" charset="0"/>
              <a:buChar char="•"/>
            </a:pPr>
            <a:r>
              <a:rPr lang="en-US" dirty="0">
                <a:latin typeface="Calibri" panose="020F0502020204030204" pitchFamily="34" charset="0"/>
              </a:rPr>
              <a:t>Keep presentation</a:t>
            </a:r>
            <a:r>
              <a:rPr lang="en-US" baseline="0" dirty="0">
                <a:latin typeface="Calibri" panose="020F0502020204030204" pitchFamily="34" charset="0"/>
              </a:rPr>
              <a:t> to 20 minutes maximum</a:t>
            </a:r>
          </a:p>
          <a:p>
            <a:pPr marL="342900" indent="-342900">
              <a:lnSpc>
                <a:spcPct val="150000"/>
              </a:lnSpc>
              <a:buFont typeface="Arial" panose="020B0604020202020204" pitchFamily="34" charset="0"/>
              <a:buChar char="•"/>
            </a:pPr>
            <a:r>
              <a:rPr lang="en-US" baseline="0" dirty="0">
                <a:latin typeface="Calibri" panose="020F0502020204030204" pitchFamily="34" charset="0"/>
              </a:rPr>
              <a:t>Font size between 28-30 pt. minimum</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Use this standard template with fewer words, larger type</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Recommend fonts: Helvetica (sans serif) or Garamond (serif). Be consistent with one font.</a:t>
            </a:r>
          </a:p>
          <a:p>
            <a:pPr marL="342900" indent="-342900">
              <a:lnSpc>
                <a:spcPct val="150000"/>
              </a:lnSpc>
              <a:buFont typeface="Arial" panose="020B0604020202020204" pitchFamily="34" charset="0"/>
              <a:buChar char="•"/>
            </a:pPr>
            <a:r>
              <a:rPr lang="en-US" dirty="0">
                <a:latin typeface="Calibri" panose="020F0502020204030204" pitchFamily="34" charset="0"/>
              </a:rPr>
              <a:t>Begin with a succinct summary statement on Opening Slide that defines </a:t>
            </a:r>
            <a:br>
              <a:rPr lang="en-US" dirty="0">
                <a:latin typeface="Calibri" panose="020F0502020204030204" pitchFamily="34" charset="0"/>
              </a:rPr>
            </a:br>
            <a:r>
              <a:rPr lang="en-US" dirty="0">
                <a:latin typeface="Calibri" panose="020F0502020204030204" pitchFamily="34" charset="0"/>
              </a:rPr>
              <a:t>what will be presented and why this is relevant </a:t>
            </a:r>
          </a:p>
          <a:p>
            <a:pPr marL="342900" indent="-342900">
              <a:lnSpc>
                <a:spcPct val="150000"/>
              </a:lnSpc>
              <a:buFont typeface="Arial" panose="020B0604020202020204" pitchFamily="34" charset="0"/>
              <a:buChar char="•"/>
            </a:pPr>
            <a:r>
              <a:rPr lang="en-US" dirty="0">
                <a:latin typeface="Calibri" panose="020F0502020204030204" pitchFamily="34" charset="0"/>
              </a:rPr>
              <a:t>Simplify data to graphically show the key trend(s) or challenge(s)</a:t>
            </a:r>
          </a:p>
          <a:p>
            <a:pPr marL="342900" indent="-342900">
              <a:lnSpc>
                <a:spcPct val="150000"/>
              </a:lnSpc>
              <a:buFont typeface="Arial" panose="020B0604020202020204" pitchFamily="34" charset="0"/>
              <a:buChar char="•"/>
            </a:pPr>
            <a:r>
              <a:rPr lang="en-US" sz="1800" b="0" i="0" kern="1200" dirty="0">
                <a:solidFill>
                  <a:schemeClr val="tx1"/>
                </a:solidFill>
                <a:effectLst/>
                <a:latin typeface="+mn-lt"/>
                <a:ea typeface="+mn-ea"/>
                <a:cs typeface="+mn-cs"/>
              </a:rPr>
              <a:t>Use high quality graphics and 300 dpi photos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Don’t assume that complex data reveals a story</a:t>
            </a: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B883047D-F325-8F47-9A24-745E92E5C9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76519"/>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3B90-7C2C-5D4F-8E83-C2C38A654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F9481-AB2D-E14C-A2E5-D08A21ADFBAE}"/>
              </a:ext>
            </a:extLst>
          </p:cNvPr>
          <p:cNvSpPr>
            <a:spLocks noGrp="1"/>
          </p:cNvSpPr>
          <p:nvPr>
            <p:ph sz="half" idx="1"/>
          </p:nvPr>
        </p:nvSpPr>
        <p:spPr>
          <a:xfrm>
            <a:off x="838200" y="2664823"/>
            <a:ext cx="5181600" cy="3148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44169D-0A2A-BB4A-A6AA-BDFE1AFE5ED7}"/>
              </a:ext>
            </a:extLst>
          </p:cNvPr>
          <p:cNvSpPr>
            <a:spLocks noGrp="1"/>
          </p:cNvSpPr>
          <p:nvPr>
            <p:ph sz="half" idx="2"/>
          </p:nvPr>
        </p:nvSpPr>
        <p:spPr>
          <a:xfrm>
            <a:off x="6172200" y="2664823"/>
            <a:ext cx="5181600" cy="31484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D81EFA0-2211-B44A-8F4E-46E2E1B112D4}"/>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0428326C-0974-894C-8C77-5D82D34F9E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6E53BA-8FB1-6E49-8698-722AEAFB3C48}"/>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90291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798F6-EF5F-5A49-B18B-F3947FA461A5}"/>
              </a:ext>
            </a:extLst>
          </p:cNvPr>
          <p:cNvSpPr>
            <a:spLocks noGrp="1"/>
          </p:cNvSpPr>
          <p:nvPr>
            <p:ph type="title"/>
          </p:nvPr>
        </p:nvSpPr>
        <p:spPr>
          <a:xfrm>
            <a:off x="839788" y="1221373"/>
            <a:ext cx="10515600" cy="743631"/>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567D3-B6B1-0A4B-8C42-A12B13E755E5}"/>
              </a:ext>
            </a:extLst>
          </p:cNvPr>
          <p:cNvSpPr>
            <a:spLocks noGrp="1"/>
          </p:cNvSpPr>
          <p:nvPr>
            <p:ph type="body" idx="1"/>
          </p:nvPr>
        </p:nvSpPr>
        <p:spPr>
          <a:xfrm>
            <a:off x="839788" y="212828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5DCDC6-65BA-AD41-AC33-BAC251A7F133}"/>
              </a:ext>
            </a:extLst>
          </p:cNvPr>
          <p:cNvSpPr>
            <a:spLocks noGrp="1"/>
          </p:cNvSpPr>
          <p:nvPr>
            <p:ph sz="half" idx="2"/>
          </p:nvPr>
        </p:nvSpPr>
        <p:spPr>
          <a:xfrm>
            <a:off x="839788" y="3115487"/>
            <a:ext cx="5157787"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B964FF7-8928-D84F-B167-D03BAF7EE96B}"/>
              </a:ext>
            </a:extLst>
          </p:cNvPr>
          <p:cNvSpPr>
            <a:spLocks noGrp="1"/>
          </p:cNvSpPr>
          <p:nvPr>
            <p:ph type="body" sz="quarter" idx="3"/>
          </p:nvPr>
        </p:nvSpPr>
        <p:spPr>
          <a:xfrm>
            <a:off x="6172200" y="212828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3FDC176-D44A-EF46-8C06-B12F5636A42E}"/>
              </a:ext>
            </a:extLst>
          </p:cNvPr>
          <p:cNvSpPr>
            <a:spLocks noGrp="1"/>
          </p:cNvSpPr>
          <p:nvPr>
            <p:ph sz="quarter" idx="4"/>
          </p:nvPr>
        </p:nvSpPr>
        <p:spPr>
          <a:xfrm>
            <a:off x="6172200" y="3115487"/>
            <a:ext cx="5183188" cy="29848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44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AE65-807E-F441-B83D-D900087065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CF9B1-F2C3-2047-B10D-15640124FCAF}"/>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4" name="Footer Placeholder 3">
            <a:extLst>
              <a:ext uri="{FF2B5EF4-FFF2-40B4-BE49-F238E27FC236}">
                <a16:creationId xmlns:a16="http://schemas.microsoft.com/office/drawing/2014/main" id="{52F20730-1753-8D4B-93B4-7618F80E985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699A22-8AD6-1042-9E32-030AC4D50EA8}"/>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543735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C09F2-7599-CB40-8C87-BADE573D8DFF}"/>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3" name="Footer Placeholder 2">
            <a:extLst>
              <a:ext uri="{FF2B5EF4-FFF2-40B4-BE49-F238E27FC236}">
                <a16:creationId xmlns:a16="http://schemas.microsoft.com/office/drawing/2014/main" id="{D1D5187A-807A-2D45-BC7B-0FDABFF617F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C0AC7F-2620-D54C-AD3A-7E5CC82F48A7}"/>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725057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5148-B2D4-2546-BCC0-C2C94E2418B8}"/>
              </a:ext>
            </a:extLst>
          </p:cNvPr>
          <p:cNvSpPr>
            <a:spLocks noGrp="1"/>
          </p:cNvSpPr>
          <p:nvPr>
            <p:ph type="title"/>
          </p:nvPr>
        </p:nvSpPr>
        <p:spPr>
          <a:xfrm>
            <a:off x="839788" y="1226562"/>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6387412-C7D8-B24C-AB79-B03EF2180990}"/>
              </a:ext>
            </a:extLst>
          </p:cNvPr>
          <p:cNvSpPr>
            <a:spLocks noGrp="1"/>
          </p:cNvSpPr>
          <p:nvPr>
            <p:ph idx="1"/>
          </p:nvPr>
        </p:nvSpPr>
        <p:spPr>
          <a:xfrm>
            <a:off x="5183188" y="1226564"/>
            <a:ext cx="6172200" cy="4514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59CD0A-675C-3240-892D-22D4671C6D55}"/>
              </a:ext>
            </a:extLst>
          </p:cNvPr>
          <p:cNvSpPr>
            <a:spLocks noGrp="1"/>
          </p:cNvSpPr>
          <p:nvPr>
            <p:ph type="body" sz="half" idx="2"/>
          </p:nvPr>
        </p:nvSpPr>
        <p:spPr>
          <a:xfrm>
            <a:off x="839788" y="2488474"/>
            <a:ext cx="3932237" cy="32526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CF5BCA-97BB-504B-A7AE-067D760BBC5E}"/>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ACB45641-5C34-A24D-B016-309808B7DE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26DFB3-312C-1B40-9A12-4E3B1A79DF13}"/>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484999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52AD7-CC08-6747-B537-34896D059AF3}"/>
              </a:ext>
            </a:extLst>
          </p:cNvPr>
          <p:cNvSpPr>
            <a:spLocks noGrp="1"/>
          </p:cNvSpPr>
          <p:nvPr>
            <p:ph type="title"/>
          </p:nvPr>
        </p:nvSpPr>
        <p:spPr>
          <a:xfrm>
            <a:off x="839788" y="1188719"/>
            <a:ext cx="3932237" cy="97318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EE16B09D-BD3E-324B-960F-E724E76AFF3F}"/>
              </a:ext>
            </a:extLst>
          </p:cNvPr>
          <p:cNvSpPr>
            <a:spLocks noGrp="1"/>
          </p:cNvSpPr>
          <p:nvPr>
            <p:ph type="pic" idx="1"/>
          </p:nvPr>
        </p:nvSpPr>
        <p:spPr>
          <a:xfrm>
            <a:off x="5183188" y="1188719"/>
            <a:ext cx="6172200" cy="46177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4F2683-D3CE-6241-9ED4-F0DB2B71E4FA}"/>
              </a:ext>
            </a:extLst>
          </p:cNvPr>
          <p:cNvSpPr>
            <a:spLocks noGrp="1"/>
          </p:cNvSpPr>
          <p:nvPr>
            <p:ph type="body" sz="half" idx="2"/>
          </p:nvPr>
        </p:nvSpPr>
        <p:spPr>
          <a:xfrm>
            <a:off x="839788" y="2299062"/>
            <a:ext cx="3932237" cy="35073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DEABD-B5FE-F148-ABFE-8384AF1A4107}"/>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6" name="Footer Placeholder 5">
            <a:extLst>
              <a:ext uri="{FF2B5EF4-FFF2-40B4-BE49-F238E27FC236}">
                <a16:creationId xmlns:a16="http://schemas.microsoft.com/office/drawing/2014/main" id="{6E7CE75F-A1CB-F043-B2EC-A120B5A2A00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A02FA1-A8F7-1049-8ADC-6F007BCB5969}"/>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60778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CBF02-E663-6B43-9225-7E32F24AF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295040-4014-724C-85C5-F0CE4EC31E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DEE85-A649-E542-863C-B5A7507D5853}"/>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0BC34A10-6725-BA41-B545-CDB40250FD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B683F2-F804-2446-A2C0-50BDEA5A579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39082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14CDF-2A42-614D-9258-35D20E297088}"/>
              </a:ext>
            </a:extLst>
          </p:cNvPr>
          <p:cNvSpPr>
            <a:spLocks noGrp="1"/>
          </p:cNvSpPr>
          <p:nvPr>
            <p:ph type="title" orient="vert"/>
          </p:nvPr>
        </p:nvSpPr>
        <p:spPr>
          <a:xfrm>
            <a:off x="8724900" y="1200512"/>
            <a:ext cx="2628900" cy="4945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6E5925-06A8-A94F-B656-369DB67DDBAE}"/>
              </a:ext>
            </a:extLst>
          </p:cNvPr>
          <p:cNvSpPr>
            <a:spLocks noGrp="1"/>
          </p:cNvSpPr>
          <p:nvPr>
            <p:ph type="body" orient="vert" idx="1"/>
          </p:nvPr>
        </p:nvSpPr>
        <p:spPr>
          <a:xfrm>
            <a:off x="320040" y="1200512"/>
            <a:ext cx="8252459" cy="4945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06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Guidelines - Reference Only">
    <p:spTree>
      <p:nvGrpSpPr>
        <p:cNvPr id="1" name=""/>
        <p:cNvGrpSpPr/>
        <p:nvPr/>
      </p:nvGrpSpPr>
      <p:grpSpPr>
        <a:xfrm>
          <a:off x="0" y="0"/>
          <a:ext cx="0" cy="0"/>
          <a:chOff x="0" y="0"/>
          <a:chExt cx="0" cy="0"/>
        </a:xfrm>
      </p:grpSpPr>
      <p:sp>
        <p:nvSpPr>
          <p:cNvPr id="15" name="TextBox 14"/>
          <p:cNvSpPr txBox="1"/>
          <p:nvPr userDrawn="1"/>
        </p:nvSpPr>
        <p:spPr>
          <a:xfrm>
            <a:off x="385011" y="1698547"/>
            <a:ext cx="11219935" cy="37394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latin typeface="Calibri" panose="020F0502020204030204" pitchFamily="34" charset="0"/>
              </a:rPr>
              <a:t>Include multiyear data when possible and connect the dots with succinct comments in bullet-point form</a:t>
            </a:r>
          </a:p>
          <a:p>
            <a:pPr marL="342900" indent="-342900">
              <a:lnSpc>
                <a:spcPct val="150000"/>
              </a:lnSpc>
              <a:buFont typeface="Arial" panose="020B0604020202020204" pitchFamily="34" charset="0"/>
              <a:buChar char="•"/>
            </a:pPr>
            <a:r>
              <a:rPr lang="en-US" dirty="0">
                <a:latin typeface="Calibri" panose="020F0502020204030204" pitchFamily="34" charset="0"/>
              </a:rPr>
              <a:t>Last slide is a conclusion, e.g. the significance of what we’ve done, are going to do, recommend as next steps</a:t>
            </a:r>
          </a:p>
          <a:p>
            <a:pPr marL="342900" indent="-342900">
              <a:lnSpc>
                <a:spcPct val="150000"/>
              </a:lnSpc>
              <a:buFont typeface="Arial" panose="020B0604020202020204" pitchFamily="34" charset="0"/>
              <a:buChar char="•"/>
            </a:pPr>
            <a:r>
              <a:rPr lang="en-US" dirty="0">
                <a:latin typeface="Calibri" panose="020F0502020204030204" pitchFamily="34" charset="0"/>
              </a:rPr>
              <a:t>Include a call to action for questions as part of closing.</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0" i="0" kern="1200" dirty="0">
                <a:solidFill>
                  <a:schemeClr val="tx1"/>
                </a:solidFill>
                <a:effectLst/>
                <a:latin typeface="+mn-lt"/>
                <a:ea typeface="+mn-ea"/>
                <a:cs typeface="+mn-cs"/>
              </a:rPr>
              <a:t>Smile, make eye contact, keep your head up</a:t>
            </a:r>
          </a:p>
          <a:p>
            <a:pPr marL="342900" marR="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rPr>
              <a:t> </a:t>
            </a:r>
            <a:r>
              <a:rPr lang="en-US" sz="1800" b="0" i="0" kern="1200" dirty="0">
                <a:solidFill>
                  <a:schemeClr val="tx1"/>
                </a:solidFill>
                <a:effectLst/>
                <a:latin typeface="+mn-lt"/>
                <a:ea typeface="+mn-ea"/>
                <a:cs typeface="+mn-cs"/>
              </a:rPr>
              <a:t>Tell stories, don’t just read slides</a:t>
            </a:r>
            <a:endParaRPr lang="en-US" dirty="0">
              <a:latin typeface="Calibri" panose="020F0502020204030204" pitchFamily="34" charset="0"/>
            </a:endParaRPr>
          </a:p>
          <a:p>
            <a:pPr marL="342900" indent="-342900">
              <a:lnSpc>
                <a:spcPct val="150000"/>
              </a:lnSpc>
              <a:buFont typeface="Arial" panose="020B0604020202020204" pitchFamily="34" charset="0"/>
              <a:buChar char="•"/>
            </a:pPr>
            <a:r>
              <a:rPr lang="en-US" dirty="0">
                <a:latin typeface="Calibri" panose="020F0502020204030204" pitchFamily="34" charset="0"/>
              </a:rPr>
              <a:t>Additional UNT System style guidelines available online at: </a:t>
            </a:r>
            <a:r>
              <a:rPr lang="en-US" dirty="0">
                <a:latin typeface="Calibri" panose="020F0502020204030204" pitchFamily="34" charset="0"/>
                <a:hlinkClick r:id="rId2"/>
              </a:rPr>
              <a:t>http://www.untsystem.edu/about-us/branding-communication-guide/brand-identity-communications-guide</a:t>
            </a:r>
            <a:r>
              <a:rPr lang="en-US" dirty="0">
                <a:latin typeface="Calibri" panose="020F0502020204030204" pitchFamily="34" charset="0"/>
              </a:rPr>
              <a:t> </a:t>
            </a:r>
          </a:p>
          <a:p>
            <a:pPr fontAlgn="base"/>
            <a:endParaRPr lang="en-US" dirty="0">
              <a:latin typeface="Calibri" panose="020F0502020204030204" pitchFamily="34" charset="0"/>
            </a:endParaRPr>
          </a:p>
          <a:p>
            <a:endParaRPr lang="en-US" sz="3000" dirty="0">
              <a:latin typeface="Calibri" panose="020F0502020204030204" pitchFamily="34" charset="0"/>
            </a:endParaRPr>
          </a:p>
        </p:txBody>
      </p:sp>
      <p:sp>
        <p:nvSpPr>
          <p:cNvPr id="16" name="Title 1"/>
          <p:cNvSpPr>
            <a:spLocks noGrp="1"/>
          </p:cNvSpPr>
          <p:nvPr>
            <p:ph type="title" hasCustomPrompt="1"/>
          </p:nvPr>
        </p:nvSpPr>
        <p:spPr>
          <a:xfrm>
            <a:off x="385011" y="431970"/>
            <a:ext cx="9887993" cy="717226"/>
          </a:xfrm>
          <a:prstGeom prst="rect">
            <a:avLst/>
          </a:prstGeom>
        </p:spPr>
        <p:txBody>
          <a:bodyPr/>
          <a:lstStyle>
            <a:lvl1pPr>
              <a:defRPr sz="4000">
                <a:latin typeface="Arial" panose="020B0604020202020204" pitchFamily="34" charset="0"/>
                <a:cs typeface="Arial" panose="020B0604020202020204" pitchFamily="34" charset="0"/>
              </a:defRPr>
            </a:lvl1pPr>
          </a:lstStyle>
          <a:p>
            <a:r>
              <a:rPr lang="en-US"/>
              <a:t>Content Guidelines</a:t>
            </a:r>
            <a:endParaRPr lang="en-US" dirty="0"/>
          </a:p>
        </p:txBody>
      </p:sp>
      <p:pic>
        <p:nvPicPr>
          <p:cNvPr id="4" name="Picture 3">
            <a:extLst>
              <a:ext uri="{FF2B5EF4-FFF2-40B4-BE49-F238E27FC236}">
                <a16:creationId xmlns:a16="http://schemas.microsoft.com/office/drawing/2014/main" id="{9F02EB92-99CD-F849-8A01-00F9B98270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NTHS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528C8-D50F-B046-B0CE-04CBF02BA6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1809588"/>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THSC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C88D-1528-2F4E-9300-E0260FC969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10189804"/>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THSC Open/Clos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42030-9652-124D-B3D1-4F2744EBC3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6466980"/>
      </p:ext>
    </p:extLst>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NTHSC Open/Clo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123A9-BE5A-704F-A723-42AF0E8638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0B89-DD47-FF41-8699-5EB4951660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3C43C7-4E22-8F49-A632-FB4A27935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23327-69CA-6C4F-82E6-F7E0B0B6606D}"/>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052E2118-A7E4-BC4A-8E97-99BD99E859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AB2C65-55E0-F243-869B-EBDBDAD29B8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210636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5ACF-08C0-D84F-97AB-3144A0203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83AF86-EA23-EC4A-B6A9-68C72205ED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F082A-CAB1-1247-B1FC-C6B63B3455AD}"/>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EA819E28-4FAC-E74E-894A-D8FE730973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DF7567-1952-DC4A-8CD6-BD98B4957665}"/>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48220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14D0-88D2-524C-A559-67F522FC5E77}"/>
              </a:ext>
            </a:extLst>
          </p:cNvPr>
          <p:cNvSpPr>
            <a:spLocks noGrp="1"/>
          </p:cNvSpPr>
          <p:nvPr>
            <p:ph type="title"/>
          </p:nvPr>
        </p:nvSpPr>
        <p:spPr>
          <a:xfrm>
            <a:off x="831850" y="131132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3D104-45CE-B74D-BF6E-D3014FA80C63}"/>
              </a:ext>
            </a:extLst>
          </p:cNvPr>
          <p:cNvSpPr>
            <a:spLocks noGrp="1"/>
          </p:cNvSpPr>
          <p:nvPr>
            <p:ph type="body" idx="1"/>
          </p:nvPr>
        </p:nvSpPr>
        <p:spPr>
          <a:xfrm>
            <a:off x="831850" y="429455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D6A04D-CE9B-2344-934E-D6195F80351B}"/>
              </a:ext>
            </a:extLst>
          </p:cNvPr>
          <p:cNvSpPr>
            <a:spLocks noGrp="1"/>
          </p:cNvSpPr>
          <p:nvPr>
            <p:ph type="dt" sz="half" idx="10"/>
          </p:nvPr>
        </p:nvSpPr>
        <p:spPr/>
        <p:txBody>
          <a:body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EFA87FF2-11DF-E744-85B5-1F7016DC5C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29A317-CA73-5D4B-900F-5F1888CA75EA}"/>
              </a:ext>
            </a:extLst>
          </p:cNvPr>
          <p:cNvSpPr>
            <a:spLocks noGrp="1"/>
          </p:cNvSpPr>
          <p:nvPr>
            <p:ph type="sldNum" sz="quarter" idx="12"/>
          </p:nvPr>
        </p:nvSpPr>
        <p:spPr/>
        <p:txBody>
          <a:bodyPr/>
          <a:lstStyle/>
          <a:p>
            <a:fld id="{F4BF39F9-F9B4-6F42-8FBB-EEFCBE9A1F23}" type="slidenum">
              <a:rPr lang="en-US" smtClean="0"/>
              <a:t>‹#›</a:t>
            </a:fld>
            <a:endParaRPr lang="en-US" dirty="0"/>
          </a:p>
        </p:txBody>
      </p:sp>
    </p:spTree>
    <p:extLst>
      <p:ext uri="{BB962C8B-B14F-4D97-AF65-F5344CB8AC3E}">
        <p14:creationId xmlns:p14="http://schemas.microsoft.com/office/powerpoint/2010/main" val="3282554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445582"/>
      </p:ext>
    </p:extLst>
  </p:cSld>
  <p:clrMap bg1="lt1" tx1="dk1" bg2="lt2" tx2="dk2" accent1="accent1" accent2="accent2" accent3="accent3" accent4="accent4" accent5="accent5" accent6="accent6" hlink="hlink" folHlink="folHlink"/>
  <p:sldLayoutIdLst>
    <p:sldLayoutId id="2147483655" r:id="rId1"/>
    <p:sldLayoutId id="2147483711" r:id="rId2"/>
    <p:sldLayoutId id="2147483709" r:id="rId3"/>
    <p:sldLayoutId id="2147483689" r:id="rId4"/>
    <p:sldLayoutId id="2147483690" r:id="rId5"/>
    <p:sldLayoutId id="2147483712" r:id="rId6"/>
  </p:sldLayoutIdLst>
  <mc:AlternateContent xmlns:mc="http://schemas.openxmlformats.org/markup-compatibility/2006" xmlns:p14="http://schemas.microsoft.com/office/powerpoint/2010/main">
    <mc:Choice Requires="p14">
      <p:transition spd="slow" p14:dur="2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BFE60A-6261-9C41-9A25-D2AD67261CC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CEACA5B6-626C-9A41-AB8D-0DBD5292659F}"/>
              </a:ext>
            </a:extLst>
          </p:cNvPr>
          <p:cNvSpPr>
            <a:spLocks noGrp="1"/>
          </p:cNvSpPr>
          <p:nvPr>
            <p:ph type="title"/>
          </p:nvPr>
        </p:nvSpPr>
        <p:spPr>
          <a:xfrm>
            <a:off x="838200" y="122725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B3A3A-72B1-0242-980F-C6AEC0856C4A}"/>
              </a:ext>
            </a:extLst>
          </p:cNvPr>
          <p:cNvSpPr>
            <a:spLocks noGrp="1"/>
          </p:cNvSpPr>
          <p:nvPr>
            <p:ph type="body" idx="1"/>
          </p:nvPr>
        </p:nvSpPr>
        <p:spPr>
          <a:xfrm>
            <a:off x="838200" y="2687758"/>
            <a:ext cx="10515600" cy="30860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325C0-41F4-4B43-AC2F-12765F908B39}"/>
              </a:ext>
            </a:extLst>
          </p:cNvPr>
          <p:cNvSpPr>
            <a:spLocks noGrp="1"/>
          </p:cNvSpPr>
          <p:nvPr>
            <p:ph type="dt" sz="half" idx="2"/>
          </p:nvPr>
        </p:nvSpPr>
        <p:spPr>
          <a:xfrm>
            <a:off x="838200" y="592524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3ED1D-4783-F849-8CFE-A7712EC6F304}" type="datetimeFigureOut">
              <a:rPr lang="en-US" smtClean="0"/>
              <a:t>8/14/2024</a:t>
            </a:fld>
            <a:endParaRPr lang="en-US" dirty="0"/>
          </a:p>
        </p:txBody>
      </p:sp>
      <p:sp>
        <p:nvSpPr>
          <p:cNvPr id="5" name="Footer Placeholder 4">
            <a:extLst>
              <a:ext uri="{FF2B5EF4-FFF2-40B4-BE49-F238E27FC236}">
                <a16:creationId xmlns:a16="http://schemas.microsoft.com/office/drawing/2014/main" id="{AF2C0782-78C2-D743-B2B9-C2D12B7FFC0F}"/>
              </a:ext>
            </a:extLst>
          </p:cNvPr>
          <p:cNvSpPr>
            <a:spLocks noGrp="1"/>
          </p:cNvSpPr>
          <p:nvPr>
            <p:ph type="ftr" sz="quarter" idx="3"/>
          </p:nvPr>
        </p:nvSpPr>
        <p:spPr>
          <a:xfrm>
            <a:off x="4038600" y="592524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51BA435-F879-BA43-B311-7882D9CDE5AA}"/>
              </a:ext>
            </a:extLst>
          </p:cNvPr>
          <p:cNvSpPr>
            <a:spLocks noGrp="1"/>
          </p:cNvSpPr>
          <p:nvPr>
            <p:ph type="sldNum" sz="quarter" idx="4"/>
          </p:nvPr>
        </p:nvSpPr>
        <p:spPr>
          <a:xfrm>
            <a:off x="8610600" y="592524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F39F9-F9B4-6F42-8FBB-EEFCBE9A1F23}" type="slidenum">
              <a:rPr lang="en-US" smtClean="0"/>
              <a:t>‹#›</a:t>
            </a:fld>
            <a:endParaRPr lang="en-US" dirty="0"/>
          </a:p>
        </p:txBody>
      </p:sp>
    </p:spTree>
    <p:extLst>
      <p:ext uri="{BB962C8B-B14F-4D97-AF65-F5344CB8AC3E}">
        <p14:creationId xmlns:p14="http://schemas.microsoft.com/office/powerpoint/2010/main" val="59900234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6.png"/><Relationship Id="rId18" Type="http://schemas.microsoft.com/office/2007/relationships/hdphoto" Target="../media/hdphoto5.wdp"/><Relationship Id="rId3" Type="http://schemas.openxmlformats.org/officeDocument/2006/relationships/image" Target="../media/image23.png"/><Relationship Id="rId7" Type="http://schemas.openxmlformats.org/officeDocument/2006/relationships/hyperlink" Target="https://www.rawpixel.com/image/2050823/bloody-scalpel" TargetMode="External"/><Relationship Id="rId12" Type="http://schemas.openxmlformats.org/officeDocument/2006/relationships/image" Target="../media/image22.sv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svg"/><Relationship Id="rId20" Type="http://schemas.microsoft.com/office/2007/relationships/hdphoto" Target="../media/hdphoto6.wdp"/><Relationship Id="rId1" Type="http://schemas.openxmlformats.org/officeDocument/2006/relationships/slideLayout" Target="../slideLayouts/slideLayout5.xml"/><Relationship Id="rId6" Type="http://schemas.microsoft.com/office/2007/relationships/hdphoto" Target="../media/hdphoto4.wdp"/><Relationship Id="rId11" Type="http://schemas.openxmlformats.org/officeDocument/2006/relationships/image" Target="../media/image21.png"/><Relationship Id="rId5" Type="http://schemas.openxmlformats.org/officeDocument/2006/relationships/image" Target="../media/image31.png"/><Relationship Id="rId15" Type="http://schemas.openxmlformats.org/officeDocument/2006/relationships/image" Target="../media/image32.png"/><Relationship Id="rId10" Type="http://schemas.openxmlformats.org/officeDocument/2006/relationships/hyperlink" Target="http://pixabay.com/en/apron-safety-required-98644/" TargetMode="External"/><Relationship Id="rId19" Type="http://schemas.openxmlformats.org/officeDocument/2006/relationships/image" Target="../media/image35.png"/><Relationship Id="rId4" Type="http://schemas.openxmlformats.org/officeDocument/2006/relationships/image" Target="../media/image18.png"/><Relationship Id="rId9" Type="http://schemas.microsoft.com/office/2007/relationships/hdphoto" Target="../media/hdphoto2.wdp"/><Relationship Id="rId14" Type="http://schemas.openxmlformats.org/officeDocument/2006/relationships/image" Target="../media/image2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rawpixel.com/image/2050823/bloody-scalpel" TargetMode="External"/><Relationship Id="rId11" Type="http://schemas.openxmlformats.org/officeDocument/2006/relationships/image" Target="../media/image22.svg"/><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hyperlink" Target="http://pixabay.com/en/apron-safety-required-98644/" TargetMode="External"/><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1.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hyperlink" Target="http://pixabay.com/en/apron-safety-required-98644/" TargetMode="External"/><Relationship Id="rId2" Type="http://schemas.openxmlformats.org/officeDocument/2006/relationships/notesSlide" Target="../notesSlides/notesSlide9.xml"/><Relationship Id="rId16"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8.png"/><Relationship Id="rId11" Type="http://schemas.microsoft.com/office/2007/relationships/hdphoto" Target="../media/hdphoto2.wdp"/><Relationship Id="rId5" Type="http://schemas.openxmlformats.org/officeDocument/2006/relationships/image" Target="../media/image23.png"/><Relationship Id="rId15" Type="http://schemas.openxmlformats.org/officeDocument/2006/relationships/image" Target="../media/image29.png"/><Relationship Id="rId10" Type="http://schemas.openxmlformats.org/officeDocument/2006/relationships/image" Target="../media/image20.png"/><Relationship Id="rId4" Type="http://schemas.openxmlformats.org/officeDocument/2006/relationships/image" Target="../media/image27.svg"/><Relationship Id="rId9" Type="http://schemas.openxmlformats.org/officeDocument/2006/relationships/hyperlink" Target="https://www.rawpixel.com/image/2050823/bloody-scalpel" TargetMode="External"/><Relationship Id="rId1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9D6D0D5-D1B3-7CF3-8113-3718E89D551B}"/>
              </a:ext>
            </a:extLst>
          </p:cNvPr>
          <p:cNvPicPr>
            <a:picLocks noChangeAspect="1"/>
          </p:cNvPicPr>
          <p:nvPr/>
        </p:nvPicPr>
        <p:blipFill rotWithShape="1">
          <a:blip r:embed="rId3"/>
          <a:srcRect r="1353" b="26056"/>
          <a:stretch/>
        </p:blipFill>
        <p:spPr>
          <a:xfrm>
            <a:off x="3520676" y="980921"/>
            <a:ext cx="5150649" cy="3860800"/>
          </a:xfrm>
          <a:prstGeom prst="rect">
            <a:avLst/>
          </a:prstGeom>
        </p:spPr>
      </p:pic>
      <p:sp>
        <p:nvSpPr>
          <p:cNvPr id="3" name="Rectangle 2">
            <a:extLst>
              <a:ext uri="{FF2B5EF4-FFF2-40B4-BE49-F238E27FC236}">
                <a16:creationId xmlns:a16="http://schemas.microsoft.com/office/drawing/2014/main" id="{DF94CFC0-1E3F-C37F-0E99-C16EE2D035A1}"/>
              </a:ext>
            </a:extLst>
          </p:cNvPr>
          <p:cNvSpPr/>
          <p:nvPr/>
        </p:nvSpPr>
        <p:spPr>
          <a:xfrm>
            <a:off x="2932545" y="307499"/>
            <a:ext cx="6326909" cy="1117935"/>
          </a:xfrm>
          <a:prstGeom prst="rect">
            <a:avLst/>
          </a:prstGeom>
        </p:spPr>
        <p:txBody>
          <a:bodyPr wrap="square">
            <a:spAutoFit/>
          </a:bodyPr>
          <a:lstStyle/>
          <a:p>
            <a:pPr algn="ctr"/>
            <a:r>
              <a:rPr lang="en-US" sz="1333"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1333" dirty="0">
              <a:solidFill>
                <a:srgbClr val="253746"/>
              </a:solidFill>
              <a:latin typeface="Helvetica" pitchFamily="2" charset="0"/>
              <a:ea typeface="Calibri" panose="020F0502020204030204" pitchFamily="34" charset="0"/>
            </a:endParaRPr>
          </a:p>
        </p:txBody>
      </p:sp>
      <p:sp>
        <p:nvSpPr>
          <p:cNvPr id="4" name="TextBox 7">
            <a:extLst>
              <a:ext uri="{FF2B5EF4-FFF2-40B4-BE49-F238E27FC236}">
                <a16:creationId xmlns:a16="http://schemas.microsoft.com/office/drawing/2014/main" id="{ACE25CFA-E9FA-41DB-3723-3E27C9B2E132}"/>
              </a:ext>
            </a:extLst>
          </p:cNvPr>
          <p:cNvSpPr txBox="1"/>
          <p:nvPr/>
        </p:nvSpPr>
        <p:spPr>
          <a:xfrm>
            <a:off x="2794000" y="5534651"/>
            <a:ext cx="6846161" cy="836126"/>
          </a:xfrm>
          <a:prstGeom prst="rect">
            <a:avLst/>
          </a:prstGeom>
        </p:spPr>
        <p:txBody>
          <a:bodyPr lIns="0" tIns="0" rIns="0" bIns="0" rtlCol="0" anchor="t">
            <a:spAutoFit/>
          </a:bodyPr>
          <a:lstStyle/>
          <a:p>
            <a:pPr algn="ctr">
              <a:lnSpc>
                <a:spcPts val="3219"/>
              </a:lnSpc>
            </a:pPr>
            <a:r>
              <a:rPr lang="en-US" sz="3334"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5" name="TextBox 7">
            <a:extLst>
              <a:ext uri="{FF2B5EF4-FFF2-40B4-BE49-F238E27FC236}">
                <a16:creationId xmlns:a16="http://schemas.microsoft.com/office/drawing/2014/main" id="{0241BD59-32C6-10B7-9BD4-6B2F286AE774}"/>
              </a:ext>
            </a:extLst>
          </p:cNvPr>
          <p:cNvSpPr txBox="1"/>
          <p:nvPr/>
        </p:nvSpPr>
        <p:spPr>
          <a:xfrm>
            <a:off x="2672920" y="4858894"/>
            <a:ext cx="6846161" cy="425758"/>
          </a:xfrm>
          <a:prstGeom prst="rect">
            <a:avLst/>
          </a:prstGeom>
        </p:spPr>
        <p:txBody>
          <a:bodyPr lIns="0" tIns="0" rIns="0" bIns="0" rtlCol="0" anchor="t">
            <a:spAutoFit/>
          </a:bodyPr>
          <a:lstStyle/>
          <a:p>
            <a:pPr algn="ctr">
              <a:lnSpc>
                <a:spcPts val="3219"/>
              </a:lnSpc>
            </a:pPr>
            <a:r>
              <a:rPr lang="en-US" sz="3334" b="1" dirty="0">
                <a:solidFill>
                  <a:srgbClr val="000000"/>
                </a:solidFill>
                <a:latin typeface="Helvetica" pitchFamily="2" charset="0"/>
                <a:ea typeface="Open Sans" panose="020B0606030504020204" pitchFamily="34" charset="0"/>
                <a:cs typeface="Open Sans" panose="020B0606030504020204" pitchFamily="34" charset="0"/>
              </a:rPr>
              <a:t>ICARE</a:t>
            </a:r>
          </a:p>
        </p:txBody>
      </p:sp>
    </p:spTree>
    <p:extLst>
      <p:ext uri="{BB962C8B-B14F-4D97-AF65-F5344CB8AC3E}">
        <p14:creationId xmlns:p14="http://schemas.microsoft.com/office/powerpoint/2010/main" val="132655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3287C057-808F-4C9D-997D-24D29D37CD62}"/>
              </a:ext>
            </a:extLst>
          </p:cNvPr>
          <p:cNvGrpSpPr/>
          <p:nvPr/>
        </p:nvGrpSpPr>
        <p:grpSpPr>
          <a:xfrm>
            <a:off x="2183172" y="1342329"/>
            <a:ext cx="5076523" cy="4915786"/>
            <a:chOff x="-6206194" y="1748282"/>
            <a:chExt cx="5076523" cy="4915786"/>
          </a:xfrm>
        </p:grpSpPr>
        <p:sp>
          <p:nvSpPr>
            <p:cNvPr id="17" name="Flowchart: Connector 16">
              <a:extLst>
                <a:ext uri="{FF2B5EF4-FFF2-40B4-BE49-F238E27FC236}">
                  <a16:creationId xmlns:a16="http://schemas.microsoft.com/office/drawing/2014/main" id="{830B9D17-C503-478A-A7CB-B728842EF19B}"/>
                </a:ext>
              </a:extLst>
            </p:cNvPr>
            <p:cNvSpPr/>
            <p:nvPr/>
          </p:nvSpPr>
          <p:spPr>
            <a:xfrm>
              <a:off x="-6206194" y="1748282"/>
              <a:ext cx="5076523" cy="4915786"/>
            </a:xfrm>
            <a:prstGeom prst="flowChartConnector">
              <a:avLst/>
            </a:prstGeom>
            <a:solidFill>
              <a:srgbClr val="409EAE">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DAD16C-DA7B-4FA7-AFDE-8E7A29ED5B0E}"/>
                </a:ext>
              </a:extLst>
            </p:cNvPr>
            <p:cNvSpPr txBox="1"/>
            <p:nvPr/>
          </p:nvSpPr>
          <p:spPr>
            <a:xfrm>
              <a:off x="-5341828" y="2284776"/>
              <a:ext cx="3381154" cy="461665"/>
            </a:xfrm>
            <a:prstGeom prst="rect">
              <a:avLst/>
            </a:prstGeom>
            <a:noFill/>
          </p:spPr>
          <p:txBody>
            <a:bodyPr wrap="square" rtlCol="0">
              <a:spAutoFit/>
            </a:bodyPr>
            <a:lstStyle/>
            <a:p>
              <a:pPr algn="ctr"/>
              <a:r>
                <a:rPr lang="en-US" sz="2400" b="1" dirty="0"/>
                <a:t>Enhanced Barrier </a:t>
              </a:r>
            </a:p>
          </p:txBody>
        </p:sp>
      </p:grpSp>
      <p:sp>
        <p:nvSpPr>
          <p:cNvPr id="4" name="TextBox 4"/>
          <p:cNvSpPr txBox="1"/>
          <p:nvPr/>
        </p:nvSpPr>
        <p:spPr>
          <a:xfrm>
            <a:off x="271438" y="431800"/>
            <a:ext cx="9574311"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Germ Spread and Prevention Precautions</a:t>
            </a:r>
          </a:p>
        </p:txBody>
      </p:sp>
      <p:sp>
        <p:nvSpPr>
          <p:cNvPr id="5" name="Rectangle: Rounded Corners 4">
            <a:extLst>
              <a:ext uri="{FF2B5EF4-FFF2-40B4-BE49-F238E27FC236}">
                <a16:creationId xmlns:a16="http://schemas.microsoft.com/office/drawing/2014/main" id="{A449A204-CDAB-4166-A42F-4166FA348096}"/>
              </a:ext>
            </a:extLst>
          </p:cNvPr>
          <p:cNvSpPr/>
          <p:nvPr/>
        </p:nvSpPr>
        <p:spPr>
          <a:xfrm>
            <a:off x="260822" y="1344790"/>
            <a:ext cx="8818536" cy="806984"/>
          </a:xfrm>
          <a:prstGeom prst="roundRect">
            <a:avLst/>
          </a:prstGeom>
          <a:solidFill>
            <a:srgbClr val="409EAE"/>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Direct</a:t>
            </a:r>
          </a:p>
        </p:txBody>
      </p:sp>
      <p:sp>
        <p:nvSpPr>
          <p:cNvPr id="6" name="Rectangle: Rounded Corners 5">
            <a:extLst>
              <a:ext uri="{FF2B5EF4-FFF2-40B4-BE49-F238E27FC236}">
                <a16:creationId xmlns:a16="http://schemas.microsoft.com/office/drawing/2014/main" id="{71838B48-5815-4DE2-8B1C-AEC2467EF6F5}"/>
              </a:ext>
            </a:extLst>
          </p:cNvPr>
          <p:cNvSpPr/>
          <p:nvPr/>
        </p:nvSpPr>
        <p:spPr>
          <a:xfrm>
            <a:off x="260822" y="3907950"/>
            <a:ext cx="8818536" cy="806984"/>
          </a:xfrm>
          <a:prstGeom prst="roundRect">
            <a:avLst/>
          </a:prstGeom>
          <a:solidFill>
            <a:srgbClr val="409EAE"/>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Indirect</a:t>
            </a:r>
          </a:p>
        </p:txBody>
      </p:sp>
      <p:sp>
        <p:nvSpPr>
          <p:cNvPr id="8" name="TextBox 7">
            <a:extLst>
              <a:ext uri="{FF2B5EF4-FFF2-40B4-BE49-F238E27FC236}">
                <a16:creationId xmlns:a16="http://schemas.microsoft.com/office/drawing/2014/main" id="{3F5DD9E9-BF1B-4219-A7C5-F08C56FCDB7B}"/>
              </a:ext>
            </a:extLst>
          </p:cNvPr>
          <p:cNvSpPr txBox="1"/>
          <p:nvPr/>
        </p:nvSpPr>
        <p:spPr>
          <a:xfrm>
            <a:off x="260823" y="2105278"/>
            <a:ext cx="8818536" cy="1569660"/>
          </a:xfrm>
          <a:prstGeom prst="rect">
            <a:avLst/>
          </a:prstGeom>
          <a:noFill/>
        </p:spPr>
        <p:txBody>
          <a:bodyPr wrap="square" rtlCol="0">
            <a:spAutoFit/>
          </a:bodyPr>
          <a:lstStyle/>
          <a:p>
            <a:pPr lvl="0"/>
            <a:r>
              <a:rPr lang="en-US" sz="2400" dirty="0"/>
              <a:t> </a:t>
            </a:r>
            <a:r>
              <a:rPr lang="en-US" sz="2400" b="1" dirty="0"/>
              <a:t>Contact</a:t>
            </a:r>
          </a:p>
          <a:p>
            <a:pPr lvl="1"/>
            <a:r>
              <a:rPr lang="en-US" sz="2400" dirty="0"/>
              <a:t>Hugs, kisses, hands</a:t>
            </a:r>
          </a:p>
          <a:p>
            <a:pPr lvl="0"/>
            <a:r>
              <a:rPr lang="en-US" sz="2400" dirty="0"/>
              <a:t> </a:t>
            </a:r>
            <a:r>
              <a:rPr lang="en-US" sz="2400" b="1" dirty="0"/>
              <a:t>Large drops</a:t>
            </a:r>
          </a:p>
          <a:p>
            <a:pPr lvl="1"/>
            <a:r>
              <a:rPr lang="en-US" sz="2400" dirty="0"/>
              <a:t>Coughs &amp; sneezes</a:t>
            </a:r>
          </a:p>
        </p:txBody>
      </p:sp>
      <p:sp>
        <p:nvSpPr>
          <p:cNvPr id="9" name="TextBox 8">
            <a:extLst>
              <a:ext uri="{FF2B5EF4-FFF2-40B4-BE49-F238E27FC236}">
                <a16:creationId xmlns:a16="http://schemas.microsoft.com/office/drawing/2014/main" id="{6E7B0FFB-5208-4358-BEB1-6DDB77786632}"/>
              </a:ext>
            </a:extLst>
          </p:cNvPr>
          <p:cNvSpPr txBox="1"/>
          <p:nvPr/>
        </p:nvSpPr>
        <p:spPr>
          <a:xfrm>
            <a:off x="413223" y="4690916"/>
            <a:ext cx="8818536" cy="1569660"/>
          </a:xfrm>
          <a:prstGeom prst="rect">
            <a:avLst/>
          </a:prstGeom>
          <a:noFill/>
        </p:spPr>
        <p:txBody>
          <a:bodyPr wrap="square" rtlCol="0">
            <a:spAutoFit/>
          </a:bodyPr>
          <a:lstStyle/>
          <a:p>
            <a:pPr lvl="0"/>
            <a:r>
              <a:rPr lang="en-US" sz="2400" dirty="0"/>
              <a:t> </a:t>
            </a:r>
            <a:r>
              <a:rPr lang="en-US" sz="2400" b="1" dirty="0"/>
              <a:t>Objects in our environment</a:t>
            </a:r>
          </a:p>
          <a:p>
            <a:pPr lvl="1"/>
            <a:r>
              <a:rPr lang="en-US" sz="2400" dirty="0"/>
              <a:t>Objects to hands to our eyes, nose, mouth, broken skin </a:t>
            </a:r>
          </a:p>
          <a:p>
            <a:pPr lvl="0"/>
            <a:r>
              <a:rPr lang="en-US" sz="2400" b="1" dirty="0"/>
              <a:t>Air</a:t>
            </a:r>
          </a:p>
          <a:p>
            <a:pPr lvl="1"/>
            <a:r>
              <a:rPr lang="en-US" sz="2400" dirty="0"/>
              <a:t>Very, very small droplets carrying germs long distances and time</a:t>
            </a:r>
          </a:p>
        </p:txBody>
      </p:sp>
      <p:grpSp>
        <p:nvGrpSpPr>
          <p:cNvPr id="21" name="Group 20">
            <a:extLst>
              <a:ext uri="{FF2B5EF4-FFF2-40B4-BE49-F238E27FC236}">
                <a16:creationId xmlns:a16="http://schemas.microsoft.com/office/drawing/2014/main" id="{A8787ECC-EE1D-495F-AFBC-92FE30BFB331}"/>
              </a:ext>
            </a:extLst>
          </p:cNvPr>
          <p:cNvGrpSpPr/>
          <p:nvPr/>
        </p:nvGrpSpPr>
        <p:grpSpPr>
          <a:xfrm>
            <a:off x="2850427" y="2428674"/>
            <a:ext cx="3866976" cy="3851981"/>
            <a:chOff x="13200039" y="2385451"/>
            <a:chExt cx="3866976" cy="3851981"/>
          </a:xfrm>
        </p:grpSpPr>
        <p:sp>
          <p:nvSpPr>
            <p:cNvPr id="16" name="Flowchart: Connector 15">
              <a:extLst>
                <a:ext uri="{FF2B5EF4-FFF2-40B4-BE49-F238E27FC236}">
                  <a16:creationId xmlns:a16="http://schemas.microsoft.com/office/drawing/2014/main" id="{DEEB81BA-9C15-457D-9A6D-034D9EAAD20B}"/>
                </a:ext>
              </a:extLst>
            </p:cNvPr>
            <p:cNvSpPr/>
            <p:nvPr/>
          </p:nvSpPr>
          <p:spPr>
            <a:xfrm>
              <a:off x="13200039" y="2385451"/>
              <a:ext cx="3866976" cy="3851981"/>
            </a:xfrm>
            <a:prstGeom prst="flowChartConnector">
              <a:avLst/>
            </a:prstGeom>
            <a:solidFill>
              <a:srgbClr val="84BD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64ABD35-6A15-4092-A817-CF9754D6F0D3}"/>
                </a:ext>
              </a:extLst>
            </p:cNvPr>
            <p:cNvSpPr txBox="1"/>
            <p:nvPr/>
          </p:nvSpPr>
          <p:spPr>
            <a:xfrm>
              <a:off x="13815538" y="2931741"/>
              <a:ext cx="3025245" cy="461665"/>
            </a:xfrm>
            <a:prstGeom prst="rect">
              <a:avLst/>
            </a:prstGeom>
            <a:noFill/>
          </p:spPr>
          <p:txBody>
            <a:bodyPr wrap="square" rtlCol="0">
              <a:spAutoFit/>
            </a:bodyPr>
            <a:lstStyle/>
            <a:p>
              <a:r>
                <a:rPr lang="en-US" sz="2400" b="1" dirty="0"/>
                <a:t>Transmission-based</a:t>
              </a:r>
            </a:p>
          </p:txBody>
        </p:sp>
      </p:grpSp>
      <p:grpSp>
        <p:nvGrpSpPr>
          <p:cNvPr id="19" name="Group 18">
            <a:extLst>
              <a:ext uri="{FF2B5EF4-FFF2-40B4-BE49-F238E27FC236}">
                <a16:creationId xmlns:a16="http://schemas.microsoft.com/office/drawing/2014/main" id="{EDC9E420-2D52-481C-90C2-E234BEF3B023}"/>
              </a:ext>
            </a:extLst>
          </p:cNvPr>
          <p:cNvGrpSpPr/>
          <p:nvPr/>
        </p:nvGrpSpPr>
        <p:grpSpPr>
          <a:xfrm>
            <a:off x="3465926" y="3575344"/>
            <a:ext cx="2635975" cy="2637222"/>
            <a:chOff x="13910753" y="3806108"/>
            <a:chExt cx="2635975" cy="2637222"/>
          </a:xfrm>
        </p:grpSpPr>
        <p:sp>
          <p:nvSpPr>
            <p:cNvPr id="10" name="Flowchart: Connector 9">
              <a:extLst>
                <a:ext uri="{FF2B5EF4-FFF2-40B4-BE49-F238E27FC236}">
                  <a16:creationId xmlns:a16="http://schemas.microsoft.com/office/drawing/2014/main" id="{58950B8D-9BD5-4974-B9FD-20380FF049DF}"/>
                </a:ext>
              </a:extLst>
            </p:cNvPr>
            <p:cNvSpPr/>
            <p:nvPr/>
          </p:nvSpPr>
          <p:spPr>
            <a:xfrm>
              <a:off x="13910753" y="3806108"/>
              <a:ext cx="2635975" cy="2637222"/>
            </a:xfrm>
            <a:prstGeom prst="flowChartConnector">
              <a:avLst/>
            </a:prstGeom>
            <a:solidFill>
              <a:srgbClr val="25374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187E767-AE5E-4306-B017-D544B029F17F}"/>
                </a:ext>
              </a:extLst>
            </p:cNvPr>
            <p:cNvSpPr txBox="1"/>
            <p:nvPr/>
          </p:nvSpPr>
          <p:spPr>
            <a:xfrm>
              <a:off x="14643951" y="4893886"/>
              <a:ext cx="1467293" cy="461665"/>
            </a:xfrm>
            <a:prstGeom prst="rect">
              <a:avLst/>
            </a:prstGeom>
            <a:noFill/>
          </p:spPr>
          <p:txBody>
            <a:bodyPr wrap="square" rtlCol="0">
              <a:spAutoFit/>
            </a:bodyPr>
            <a:lstStyle/>
            <a:p>
              <a:r>
                <a:rPr lang="en-US" sz="2400" b="1" dirty="0">
                  <a:solidFill>
                    <a:schemeClr val="bg1"/>
                  </a:solidFill>
                </a:rPr>
                <a:t>Standard</a:t>
              </a:r>
            </a:p>
          </p:txBody>
        </p:sp>
      </p:grpSp>
      <p:pic>
        <p:nvPicPr>
          <p:cNvPr id="39" name="Picture 38">
            <a:extLst>
              <a:ext uri="{FF2B5EF4-FFF2-40B4-BE49-F238E27FC236}">
                <a16:creationId xmlns:a16="http://schemas.microsoft.com/office/drawing/2014/main" id="{8D8D055B-E9D5-4F09-988E-6B7710D4130B}"/>
              </a:ext>
            </a:extLst>
          </p:cNvPr>
          <p:cNvPicPr>
            <a:picLocks noChangeAspect="1"/>
          </p:cNvPicPr>
          <p:nvPr/>
        </p:nvPicPr>
        <p:blipFill>
          <a:blip r:embed="rId3"/>
          <a:stretch>
            <a:fillRect/>
          </a:stretch>
        </p:blipFill>
        <p:spPr>
          <a:xfrm>
            <a:off x="10195463" y="5639495"/>
            <a:ext cx="869989" cy="740021"/>
          </a:xfrm>
          <a:prstGeom prst="rect">
            <a:avLst/>
          </a:prstGeom>
        </p:spPr>
      </p:pic>
      <p:grpSp>
        <p:nvGrpSpPr>
          <p:cNvPr id="11" name="Group 10">
            <a:extLst>
              <a:ext uri="{FF2B5EF4-FFF2-40B4-BE49-F238E27FC236}">
                <a16:creationId xmlns:a16="http://schemas.microsoft.com/office/drawing/2014/main" id="{4B7E1983-8C20-47E3-ACEA-16D69C312066}"/>
              </a:ext>
            </a:extLst>
          </p:cNvPr>
          <p:cNvGrpSpPr/>
          <p:nvPr/>
        </p:nvGrpSpPr>
        <p:grpSpPr>
          <a:xfrm>
            <a:off x="4111693" y="2081109"/>
            <a:ext cx="4250971" cy="1875246"/>
            <a:chOff x="13410329" y="1233632"/>
            <a:chExt cx="4250971" cy="1875246"/>
          </a:xfrm>
        </p:grpSpPr>
        <p:pic>
          <p:nvPicPr>
            <p:cNvPr id="24" name="Picture 23">
              <a:extLst>
                <a:ext uri="{FF2B5EF4-FFF2-40B4-BE49-F238E27FC236}">
                  <a16:creationId xmlns:a16="http://schemas.microsoft.com/office/drawing/2014/main" id="{F9435A97-BC5A-41FD-AA0C-856F5BA0FE07}"/>
                </a:ext>
              </a:extLst>
            </p:cNvPr>
            <p:cNvPicPr>
              <a:picLocks noChangeAspect="1"/>
            </p:cNvPicPr>
            <p:nvPr/>
          </p:nvPicPr>
          <p:blipFill>
            <a:blip r:embed="rId4"/>
            <a:stretch>
              <a:fillRect/>
            </a:stretch>
          </p:blipFill>
          <p:spPr>
            <a:xfrm>
              <a:off x="16325212" y="1752987"/>
              <a:ext cx="1336088" cy="728775"/>
            </a:xfrm>
            <a:prstGeom prst="rect">
              <a:avLst/>
            </a:prstGeom>
          </p:spPr>
        </p:pic>
        <p:pic>
          <p:nvPicPr>
            <p:cNvPr id="28" name="Picture 27">
              <a:extLst>
                <a:ext uri="{FF2B5EF4-FFF2-40B4-BE49-F238E27FC236}">
                  <a16:creationId xmlns:a16="http://schemas.microsoft.com/office/drawing/2014/main" id="{8C6913FE-13E0-4EBF-BFDB-BBDBACAD4C60}"/>
                </a:ext>
              </a:extLst>
            </p:cNvPr>
            <p:cNvPicPr>
              <a:picLocks noChangeAspect="1"/>
            </p:cNvPicPr>
            <p:nvPr/>
          </p:nvPicPr>
          <p:blipFill>
            <a:blip r:embed="rId5" cstate="print">
              <a:duotone>
                <a:prstClr val="black"/>
                <a:srgbClr val="A2D9D8">
                  <a:tint val="45000"/>
                  <a:satMod val="400000"/>
                </a:srgbClr>
              </a:duotone>
              <a:extLst>
                <a:ext uri="{BEBA8EAE-BF5A-486C-A8C5-ECC9F3942E4B}">
                  <a14:imgProps xmlns:a14="http://schemas.microsoft.com/office/drawing/2010/main">
                    <a14:imgLayer r:embed="rId6">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197924" y="1346458"/>
              <a:ext cx="1013128" cy="1121593"/>
            </a:xfrm>
            <a:prstGeom prst="rect">
              <a:avLst/>
            </a:prstGeom>
          </p:spPr>
        </p:pic>
        <p:grpSp>
          <p:nvGrpSpPr>
            <p:cNvPr id="29" name="Group 28">
              <a:extLst>
                <a:ext uri="{FF2B5EF4-FFF2-40B4-BE49-F238E27FC236}">
                  <a16:creationId xmlns:a16="http://schemas.microsoft.com/office/drawing/2014/main" id="{2487BBC1-4316-4BAF-8096-CC991DBA010B}"/>
                </a:ext>
              </a:extLst>
            </p:cNvPr>
            <p:cNvGrpSpPr/>
            <p:nvPr/>
          </p:nvGrpSpPr>
          <p:grpSpPr>
            <a:xfrm>
              <a:off x="13847286" y="1233632"/>
              <a:ext cx="1736935" cy="1875246"/>
              <a:chOff x="7311715" y="1328273"/>
              <a:chExt cx="4880285" cy="4880285"/>
            </a:xfrm>
          </p:grpSpPr>
          <p:pic>
            <p:nvPicPr>
              <p:cNvPr id="30" name="Picture 29" descr="Logo, icon&#10;&#10;Description automatically generated">
                <a:extLst>
                  <a:ext uri="{FF2B5EF4-FFF2-40B4-BE49-F238E27FC236}">
                    <a16:creationId xmlns:a16="http://schemas.microsoft.com/office/drawing/2014/main" id="{3B63E39B-CA22-4874-9DE3-929C81312569}"/>
                  </a:ext>
                </a:extLst>
              </p:cNvPr>
              <p:cNvPicPr>
                <a:picLocks noChangeAspect="1"/>
              </p:cNvPicPr>
              <p:nvPr/>
            </p:nvPicPr>
            <p:blipFill>
              <a:blip r:embed="rId8" cstate="print">
                <a:duotone>
                  <a:prstClr val="black"/>
                  <a:srgbClr val="A0D0D6">
                    <a:tint val="45000"/>
                    <a:satMod val="400000"/>
                  </a:srgbClr>
                </a:duotone>
                <a:extLst>
                  <a:ext uri="{BEBA8EAE-BF5A-486C-A8C5-ECC9F3942E4B}">
                    <a14:imgProps xmlns:a14="http://schemas.microsoft.com/office/drawing/2010/main">
                      <a14:imgLayer r:embed="rId9">
                        <a14:imgEffect>
                          <a14:backgroundRemoval t="10000" b="90000" l="10000" r="90000">
                            <a14:foregroundMark x1="22361" y1="40000" x2="23164" y2="35182"/>
                            <a14:foregroundMark x1="20694" y1="47639" x2="20694" y2="47639"/>
                            <a14:foregroundMark x1="78056" y1="47917" x2="78056" y2="47917"/>
                            <a14:foregroundMark x1="74861" y1="40278" x2="73194" y2="34028"/>
                            <a14:foregroundMark x1="43194" y1="78333" x2="44167" y2="64861"/>
                            <a14:foregroundMark x1="41528" y1="86250" x2="42222" y2="77778"/>
                            <a14:foregroundMark x1="57639" y1="81944" x2="57500" y2="63472"/>
                            <a14:foregroundMark x1="57222" y1="87639" x2="56944" y2="80417"/>
                            <a14:foregroundMark x1="37500" y1="88611" x2="39306" y2="88056"/>
                            <a14:foregroundMark x1="50278" y1="25000" x2="48333" y2="17361"/>
                            <a14:backgroundMark x1="21667" y1="33611" x2="23333" y2="31944"/>
                            <a14:backgroundMark x1="22778" y1="34028" x2="22361" y2="31389"/>
                            <a14:backgroundMark x1="22500" y1="33889" x2="23472" y2="32222"/>
                            <a14:backgroundMark x1="23611" y1="32222" x2="22917" y2="35139"/>
                            <a14:backgroundMark x1="23472" y1="32222" x2="23472" y2="32222"/>
                            <a14:backgroundMark x1="23889" y1="32083" x2="23889" y2="32083"/>
                            <a14:backgroundMark x1="21944" y1="32500" x2="23472" y2="31528"/>
                            <a14:backgroundMark x1="23472" y1="31944" x2="23194" y2="31111"/>
                            <a14:backgroundMark x1="23472" y1="30972" x2="23194" y2="32083"/>
                            <a14:backgroundMark x1="25694" y1="34583" x2="27639" y2="29861"/>
                            <a14:backgroundMark x1="28056" y1="30139" x2="32639" y2="28056"/>
                            <a14:backgroundMark x1="36389" y1="27639" x2="32917" y2="27778"/>
                            <a14:backgroundMark x1="26389" y1="34028" x2="26944" y2="32500"/>
                            <a14:backgroundMark x1="25972" y1="35694" x2="26250" y2="34028"/>
                            <a14:backgroundMark x1="24583" y1="35694" x2="25556" y2="34583"/>
                            <a14:backgroundMark x1="26528" y1="34028" x2="27361" y2="31667"/>
                            <a14:backgroundMark x1="31806" y1="27917" x2="33472" y2="27917"/>
                            <a14:backgroundMark x1="25417" y1="35972" x2="25694" y2="34722"/>
                            <a14:backgroundMark x1="25833" y1="34444" x2="25556" y2="35278"/>
                            <a14:backgroundMark x1="26250" y1="34722" x2="26250" y2="33750"/>
                            <a14:backgroundMark x1="25972" y1="35139" x2="26389" y2="33472"/>
                            <a14:backgroundMark x1="24861" y1="35972" x2="25417" y2="36250"/>
                            <a14:backgroundMark x1="61528" y1="27778" x2="66111" y2="27639"/>
                            <a14:backgroundMark x1="62222" y1="26528" x2="61250" y2="25833"/>
                            <a14:backgroundMark x1="61667" y1="27639" x2="61111" y2="26528"/>
                            <a14:backgroundMark x1="61111" y1="25972" x2="61250" y2="27917"/>
                            <a14:backgroundMark x1="62639" y1="27500" x2="71667" y2="31250"/>
                            <a14:backgroundMark x1="71667" y1="31250" x2="73194" y2="33889"/>
                            <a14:backgroundMark x1="73056" y1="35278" x2="71806" y2="33194"/>
                            <a14:backgroundMark x1="73611" y1="35278" x2="72778" y2="33056"/>
                            <a14:backgroundMark x1="73194" y1="35972" x2="72361" y2="33333"/>
                            <a14:backgroundMark x1="73333" y1="36111" x2="73056" y2="34167"/>
                            <a14:backgroundMark x1="73611" y1="36250" x2="73333" y2="33611"/>
                            <a14:backgroundMark x1="73750" y1="36528" x2="73472" y2="35139"/>
                          </a14:backgroundRemoval>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311715" y="1328273"/>
                <a:ext cx="4880285" cy="4880285"/>
              </a:xfrm>
              <a:prstGeom prst="rect">
                <a:avLst/>
              </a:prstGeom>
            </p:spPr>
          </p:pic>
          <p:sp>
            <p:nvSpPr>
              <p:cNvPr id="31" name="Rectangle 30">
                <a:extLst>
                  <a:ext uri="{FF2B5EF4-FFF2-40B4-BE49-F238E27FC236}">
                    <a16:creationId xmlns:a16="http://schemas.microsoft.com/office/drawing/2014/main" id="{AB27C8BD-7952-4C40-B593-D2D395B221F5}"/>
                  </a:ext>
                </a:extLst>
              </p:cNvPr>
              <p:cNvSpPr/>
              <p:nvPr/>
            </p:nvSpPr>
            <p:spPr>
              <a:xfrm rot="21018670">
                <a:off x="8760942" y="2551669"/>
                <a:ext cx="506627" cy="234778"/>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BCEF01BC-5FA5-4AFD-ABDC-58DAC9D930BF}"/>
                  </a:ext>
                </a:extLst>
              </p:cNvPr>
              <p:cNvSpPr/>
              <p:nvPr/>
            </p:nvSpPr>
            <p:spPr>
              <a:xfrm rot="406194">
                <a:off x="10219521" y="2554752"/>
                <a:ext cx="506627" cy="228611"/>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FD93ED0-1146-4DBA-B098-BD1BB0EACA27}"/>
                  </a:ext>
                </a:extLst>
              </p:cNvPr>
              <p:cNvSpPr/>
              <p:nvPr/>
            </p:nvSpPr>
            <p:spPr>
              <a:xfrm rot="17810314">
                <a:off x="8398354" y="2779908"/>
                <a:ext cx="506627" cy="206063"/>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85FFA72-275F-4C08-8159-43B5F0D79512}"/>
                  </a:ext>
                </a:extLst>
              </p:cNvPr>
              <p:cNvSpPr/>
              <p:nvPr/>
            </p:nvSpPr>
            <p:spPr>
              <a:xfrm rot="3996433">
                <a:off x="10566100" y="2832618"/>
                <a:ext cx="506627"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D45AA1A-2AF6-4188-BAB6-127591797B6C}"/>
                  </a:ext>
                </a:extLst>
              </p:cNvPr>
              <p:cNvSpPr/>
              <p:nvPr/>
            </p:nvSpPr>
            <p:spPr>
              <a:xfrm rot="1143896">
                <a:off x="10644955" y="2636869"/>
                <a:ext cx="197829"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71360B-DD33-4D39-9420-472C0B146B4C}"/>
                  </a:ext>
                </a:extLst>
              </p:cNvPr>
              <p:cNvSpPr/>
              <p:nvPr/>
            </p:nvSpPr>
            <p:spPr>
              <a:xfrm rot="1143896">
                <a:off x="8668960" y="2588130"/>
                <a:ext cx="197829"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2">
              <a:extLst>
                <a:ext uri="{FF2B5EF4-FFF2-40B4-BE49-F238E27FC236}">
                  <a16:creationId xmlns:a16="http://schemas.microsoft.com/office/drawing/2014/main" id="{CCEEA164-A967-4FF6-A403-89822B9076D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233629" y="2514907"/>
              <a:ext cx="1013129" cy="448638"/>
            </a:xfrm>
            <a:prstGeom prst="rect">
              <a:avLst/>
            </a:prstGeom>
          </p:spPr>
        </p:pic>
        <p:pic>
          <p:nvPicPr>
            <p:cNvPr id="42" name="Picture 2">
              <a:extLst>
                <a:ext uri="{FF2B5EF4-FFF2-40B4-BE49-F238E27FC236}">
                  <a16:creationId xmlns:a16="http://schemas.microsoft.com/office/drawing/2014/main" id="{75C8A22A-C6B3-4ADD-81C0-7AAB113FF9C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410329" y="1749953"/>
              <a:ext cx="611774" cy="611774"/>
            </a:xfrm>
            <a:prstGeom prst="rect">
              <a:avLst/>
            </a:prstGeom>
          </p:spPr>
        </p:pic>
      </p:grpSp>
      <p:grpSp>
        <p:nvGrpSpPr>
          <p:cNvPr id="12" name="Group 11">
            <a:extLst>
              <a:ext uri="{FF2B5EF4-FFF2-40B4-BE49-F238E27FC236}">
                <a16:creationId xmlns:a16="http://schemas.microsoft.com/office/drawing/2014/main" id="{E7A9D462-742D-4527-89A0-9A09E8D4955D}"/>
              </a:ext>
            </a:extLst>
          </p:cNvPr>
          <p:cNvGrpSpPr/>
          <p:nvPr/>
        </p:nvGrpSpPr>
        <p:grpSpPr>
          <a:xfrm>
            <a:off x="9112849" y="3946580"/>
            <a:ext cx="2665928" cy="1809686"/>
            <a:chOff x="14395266" y="3643976"/>
            <a:chExt cx="3104554" cy="2031615"/>
          </a:xfrm>
        </p:grpSpPr>
        <p:pic>
          <p:nvPicPr>
            <p:cNvPr id="44" name="Picture 4">
              <a:extLst>
                <a:ext uri="{FF2B5EF4-FFF2-40B4-BE49-F238E27FC236}">
                  <a16:creationId xmlns:a16="http://schemas.microsoft.com/office/drawing/2014/main" id="{45BD29A9-F890-4E5A-8C77-2D816028E78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395266" y="4613898"/>
              <a:ext cx="1244467" cy="1001795"/>
            </a:xfrm>
            <a:prstGeom prst="rect">
              <a:avLst/>
            </a:prstGeom>
          </p:spPr>
        </p:pic>
        <p:grpSp>
          <p:nvGrpSpPr>
            <p:cNvPr id="45" name="Group 44">
              <a:extLst>
                <a:ext uri="{FF2B5EF4-FFF2-40B4-BE49-F238E27FC236}">
                  <a16:creationId xmlns:a16="http://schemas.microsoft.com/office/drawing/2014/main" id="{C371EC77-BD39-4362-95AA-11FCE03ACD98}"/>
                </a:ext>
              </a:extLst>
            </p:cNvPr>
            <p:cNvGrpSpPr/>
            <p:nvPr/>
          </p:nvGrpSpPr>
          <p:grpSpPr>
            <a:xfrm>
              <a:off x="15132053" y="3643976"/>
              <a:ext cx="1736935" cy="1875246"/>
              <a:chOff x="7311715" y="1328273"/>
              <a:chExt cx="4880285" cy="4880285"/>
            </a:xfrm>
          </p:grpSpPr>
          <p:pic>
            <p:nvPicPr>
              <p:cNvPr id="46" name="Picture 45" descr="Logo, icon&#10;&#10;Description automatically generated">
                <a:extLst>
                  <a:ext uri="{FF2B5EF4-FFF2-40B4-BE49-F238E27FC236}">
                    <a16:creationId xmlns:a16="http://schemas.microsoft.com/office/drawing/2014/main" id="{7551D3BB-C727-4D2E-B099-47A01675D7BC}"/>
                  </a:ext>
                </a:extLst>
              </p:cNvPr>
              <p:cNvPicPr>
                <a:picLocks noChangeAspect="1"/>
              </p:cNvPicPr>
              <p:nvPr/>
            </p:nvPicPr>
            <p:blipFill>
              <a:blip r:embed="rId17" cstate="print">
                <a:duotone>
                  <a:prstClr val="black"/>
                  <a:srgbClr val="A0D0D6">
                    <a:tint val="45000"/>
                    <a:satMod val="400000"/>
                  </a:srgbClr>
                </a:duotone>
                <a:extLst>
                  <a:ext uri="{BEBA8EAE-BF5A-486C-A8C5-ECC9F3942E4B}">
                    <a14:imgProps xmlns:a14="http://schemas.microsoft.com/office/drawing/2010/main">
                      <a14:imgLayer r:embed="rId18">
                        <a14:imgEffect>
                          <a14:backgroundRemoval t="10000" b="90000" l="10000" r="90000">
                            <a14:foregroundMark x1="22361" y1="40000" x2="23164" y2="35182"/>
                            <a14:foregroundMark x1="20694" y1="47639" x2="20694" y2="47639"/>
                            <a14:foregroundMark x1="78056" y1="47917" x2="78056" y2="47917"/>
                            <a14:foregroundMark x1="74861" y1="40278" x2="73194" y2="34028"/>
                            <a14:foregroundMark x1="43194" y1="78333" x2="44167" y2="64861"/>
                            <a14:foregroundMark x1="41528" y1="86250" x2="42222" y2="77778"/>
                            <a14:foregroundMark x1="57639" y1="81944" x2="57500" y2="63472"/>
                            <a14:foregroundMark x1="57222" y1="87639" x2="56944" y2="80417"/>
                            <a14:foregroundMark x1="37500" y1="88611" x2="39306" y2="88056"/>
                            <a14:foregroundMark x1="50278" y1="25000" x2="48333" y2="17361"/>
                            <a14:backgroundMark x1="21667" y1="33611" x2="23333" y2="31944"/>
                            <a14:backgroundMark x1="22778" y1="34028" x2="22361" y2="31389"/>
                            <a14:backgroundMark x1="22500" y1="33889" x2="23472" y2="32222"/>
                            <a14:backgroundMark x1="23611" y1="32222" x2="22917" y2="35139"/>
                            <a14:backgroundMark x1="23472" y1="32222" x2="23472" y2="32222"/>
                            <a14:backgroundMark x1="23889" y1="32083" x2="23889" y2="32083"/>
                            <a14:backgroundMark x1="21944" y1="32500" x2="23472" y2="31528"/>
                            <a14:backgroundMark x1="23472" y1="31944" x2="23194" y2="31111"/>
                            <a14:backgroundMark x1="23472" y1="30972" x2="23194" y2="32083"/>
                            <a14:backgroundMark x1="25694" y1="34583" x2="27639" y2="29861"/>
                            <a14:backgroundMark x1="28056" y1="30139" x2="32639" y2="28056"/>
                            <a14:backgroundMark x1="36389" y1="27639" x2="32917" y2="27778"/>
                            <a14:backgroundMark x1="26389" y1="34028" x2="26944" y2="32500"/>
                            <a14:backgroundMark x1="25972" y1="35694" x2="26250" y2="34028"/>
                            <a14:backgroundMark x1="24583" y1="35694" x2="25556" y2="34583"/>
                            <a14:backgroundMark x1="26528" y1="34028" x2="27361" y2="31667"/>
                            <a14:backgroundMark x1="31806" y1="27917" x2="33472" y2="27917"/>
                            <a14:backgroundMark x1="25417" y1="35972" x2="25694" y2="34722"/>
                            <a14:backgroundMark x1="25833" y1="34444" x2="25556" y2="35278"/>
                            <a14:backgroundMark x1="26250" y1="34722" x2="26250" y2="33750"/>
                            <a14:backgroundMark x1="25972" y1="35139" x2="26389" y2="33472"/>
                            <a14:backgroundMark x1="24861" y1="35972" x2="25417" y2="36250"/>
                            <a14:backgroundMark x1="61528" y1="27778" x2="66111" y2="27639"/>
                            <a14:backgroundMark x1="62222" y1="26528" x2="61250" y2="25833"/>
                            <a14:backgroundMark x1="61667" y1="27639" x2="61111" y2="26528"/>
                            <a14:backgroundMark x1="61111" y1="25972" x2="61250" y2="27917"/>
                            <a14:backgroundMark x1="62639" y1="27500" x2="71667" y2="31250"/>
                            <a14:backgroundMark x1="71667" y1="31250" x2="73194" y2="33889"/>
                            <a14:backgroundMark x1="73056" y1="35278" x2="71806" y2="33194"/>
                            <a14:backgroundMark x1="73611" y1="35278" x2="72778" y2="33056"/>
                            <a14:backgroundMark x1="73194" y1="35972" x2="72361" y2="33333"/>
                            <a14:backgroundMark x1="73333" y1="36111" x2="73056" y2="34167"/>
                            <a14:backgroundMark x1="73611" y1="36250" x2="73333" y2="33611"/>
                            <a14:backgroundMark x1="73750" y1="36528" x2="73472" y2="35139"/>
                          </a14:backgroundRemoval>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311715" y="1328273"/>
                <a:ext cx="4880285" cy="4880285"/>
              </a:xfrm>
              <a:prstGeom prst="rect">
                <a:avLst/>
              </a:prstGeom>
            </p:spPr>
          </p:pic>
          <p:sp>
            <p:nvSpPr>
              <p:cNvPr id="47" name="Rectangle 46">
                <a:extLst>
                  <a:ext uri="{FF2B5EF4-FFF2-40B4-BE49-F238E27FC236}">
                    <a16:creationId xmlns:a16="http://schemas.microsoft.com/office/drawing/2014/main" id="{9A190947-C28E-490B-81FA-DCA45B855E50}"/>
                  </a:ext>
                </a:extLst>
              </p:cNvPr>
              <p:cNvSpPr/>
              <p:nvPr/>
            </p:nvSpPr>
            <p:spPr>
              <a:xfrm rot="21018670">
                <a:off x="8760942" y="2551669"/>
                <a:ext cx="506627" cy="234778"/>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DB6E4729-EFE6-4B6B-8B12-757EC1FF4760}"/>
                  </a:ext>
                </a:extLst>
              </p:cNvPr>
              <p:cNvSpPr/>
              <p:nvPr/>
            </p:nvSpPr>
            <p:spPr>
              <a:xfrm rot="406194">
                <a:off x="10219521" y="2554752"/>
                <a:ext cx="506627" cy="228611"/>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9906422-036E-4A0D-B109-222D988BD428}"/>
                  </a:ext>
                </a:extLst>
              </p:cNvPr>
              <p:cNvSpPr/>
              <p:nvPr/>
            </p:nvSpPr>
            <p:spPr>
              <a:xfrm rot="17810314">
                <a:off x="8398354" y="2779908"/>
                <a:ext cx="506627" cy="206063"/>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6C0C46C-C538-49BF-9661-338956E31F6C}"/>
                  </a:ext>
                </a:extLst>
              </p:cNvPr>
              <p:cNvSpPr/>
              <p:nvPr/>
            </p:nvSpPr>
            <p:spPr>
              <a:xfrm rot="3996433">
                <a:off x="10566100" y="2832618"/>
                <a:ext cx="506627"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01108DC-9FA0-4DE2-BF2B-4206D5B650FF}"/>
                  </a:ext>
                </a:extLst>
              </p:cNvPr>
              <p:cNvSpPr/>
              <p:nvPr/>
            </p:nvSpPr>
            <p:spPr>
              <a:xfrm rot="1143896">
                <a:off x="10644955" y="2636869"/>
                <a:ext cx="197829"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B561A75-77DF-4857-8064-1EA56C5C9D23}"/>
                  </a:ext>
                </a:extLst>
              </p:cNvPr>
              <p:cNvSpPr/>
              <p:nvPr/>
            </p:nvSpPr>
            <p:spPr>
              <a:xfrm rot="1143896">
                <a:off x="8668960" y="2588130"/>
                <a:ext cx="197829"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a:extLst>
                <a:ext uri="{FF2B5EF4-FFF2-40B4-BE49-F238E27FC236}">
                  <a16:creationId xmlns:a16="http://schemas.microsoft.com/office/drawing/2014/main" id="{ED6D4CBF-16E6-43E9-BA7C-1EC151B8961F}"/>
                </a:ext>
              </a:extLst>
            </p:cNvPr>
            <p:cNvPicPr>
              <a:picLocks noChangeAspect="1"/>
            </p:cNvPicPr>
            <p:nvPr/>
          </p:nvPicPr>
          <p:blipFill>
            <a:blip r:embed="rId19" cstate="print">
              <a:duotone>
                <a:prstClr val="black"/>
                <a:srgbClr val="A2D9D8">
                  <a:tint val="45000"/>
                  <a:satMod val="400000"/>
                </a:srgbClr>
              </a:duotone>
              <a:extLst>
                <a:ext uri="{BEBA8EAE-BF5A-486C-A8C5-ECC9F3942E4B}">
                  <a14:imgProps xmlns:a14="http://schemas.microsoft.com/office/drawing/2010/main">
                    <a14:imgLayer r:embed="rId20">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6486692" y="4553998"/>
              <a:ext cx="1013128" cy="1121593"/>
            </a:xfrm>
            <a:prstGeom prst="rect">
              <a:avLst/>
            </a:prstGeom>
          </p:spPr>
        </p:pic>
        <p:pic>
          <p:nvPicPr>
            <p:cNvPr id="54" name="Picture 2">
              <a:extLst>
                <a:ext uri="{FF2B5EF4-FFF2-40B4-BE49-F238E27FC236}">
                  <a16:creationId xmlns:a16="http://schemas.microsoft.com/office/drawing/2014/main" id="{2F60EE07-3F80-4C1C-9C5F-233085B9331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649959" y="3736017"/>
              <a:ext cx="611774" cy="611774"/>
            </a:xfrm>
            <a:prstGeom prst="rect">
              <a:avLst/>
            </a:prstGeom>
          </p:spPr>
        </p:pic>
      </p:grpSp>
      <p:sp>
        <p:nvSpPr>
          <p:cNvPr id="55" name="TextBox 54">
            <a:extLst>
              <a:ext uri="{FF2B5EF4-FFF2-40B4-BE49-F238E27FC236}">
                <a16:creationId xmlns:a16="http://schemas.microsoft.com/office/drawing/2014/main" id="{42BA4696-C25D-4880-8D01-D88AA5C31B45}"/>
              </a:ext>
            </a:extLst>
          </p:cNvPr>
          <p:cNvSpPr txBox="1"/>
          <p:nvPr/>
        </p:nvSpPr>
        <p:spPr>
          <a:xfrm>
            <a:off x="7640955" y="2285499"/>
            <a:ext cx="4200580" cy="2962513"/>
          </a:xfrm>
          <a:prstGeom prst="roundRect">
            <a:avLst/>
          </a:prstGeom>
          <a:solidFill>
            <a:schemeClr val="bg1">
              <a:lumMod val="95000"/>
            </a:schemeClr>
          </a:solidFill>
          <a:ln w="19050" cap="rnd">
            <a:solidFill>
              <a:srgbClr val="253746"/>
            </a:solidFill>
            <a:miter lim="800000"/>
          </a:ln>
          <a:effectLst>
            <a:softEdge rad="0"/>
          </a:effectLst>
        </p:spPr>
        <p:txBody>
          <a:bodyPr wrap="square" rtlCol="0">
            <a:spAutoFit/>
          </a:bodyPr>
          <a:lstStyle/>
          <a:p>
            <a:r>
              <a:rPr lang="en-US" sz="2400" b="1" dirty="0">
                <a:latin typeface="Helvetica" pitchFamily="2" charset="0"/>
              </a:rPr>
              <a:t>Prevention Precautions</a:t>
            </a:r>
          </a:p>
          <a:p>
            <a:endParaRPr lang="en-US" sz="2400" b="1" dirty="0">
              <a:latin typeface="Helvetica" pitchFamily="2" charset="0"/>
            </a:endParaRPr>
          </a:p>
          <a:p>
            <a:pPr marL="342900" indent="-342900">
              <a:buFont typeface="Arial" panose="020B0604020202020204" pitchFamily="34" charset="0"/>
              <a:buChar char="•"/>
            </a:pPr>
            <a:r>
              <a:rPr lang="en-US" sz="2400" b="1" dirty="0">
                <a:latin typeface="Helvetica" pitchFamily="2" charset="0"/>
              </a:rPr>
              <a:t>More information on PPE and practices</a:t>
            </a:r>
          </a:p>
          <a:p>
            <a:pPr marL="342900" indent="-342900">
              <a:buFont typeface="Arial" panose="020B0604020202020204" pitchFamily="34" charset="0"/>
              <a:buChar char="•"/>
            </a:pPr>
            <a:r>
              <a:rPr lang="en-US" sz="2400" b="1" dirty="0">
                <a:latin typeface="Helvetica" pitchFamily="2" charset="0"/>
              </a:rPr>
              <a:t>Certain situations</a:t>
            </a:r>
          </a:p>
          <a:p>
            <a:pPr marL="342900" indent="-342900">
              <a:buFont typeface="Arial" panose="020B0604020202020204" pitchFamily="34" charset="0"/>
              <a:buChar char="•"/>
            </a:pPr>
            <a:r>
              <a:rPr lang="en-US" sz="2400" b="1" dirty="0">
                <a:latin typeface="Helvetica" pitchFamily="2" charset="0"/>
              </a:rPr>
              <a:t>Most effectively prevent germ spread</a:t>
            </a:r>
          </a:p>
        </p:txBody>
      </p:sp>
    </p:spTree>
    <p:extLst>
      <p:ext uri="{BB962C8B-B14F-4D97-AF65-F5344CB8AC3E}">
        <p14:creationId xmlns:p14="http://schemas.microsoft.com/office/powerpoint/2010/main" val="34764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left)">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wipe(left)">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wipe(left)">
                                      <p:cBhvr>
                                        <p:cTn id="44" dur="500"/>
                                        <p:tgtEl>
                                          <p:spTgt spid="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left)">
                                      <p:cBhvr>
                                        <p:cTn id="49" dur="500"/>
                                        <p:tgtEl>
                                          <p:spTgt spid="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9">
                                            <p:txEl>
                                              <p:pRg st="2" end="2"/>
                                            </p:txEl>
                                          </p:spTgt>
                                        </p:tgtEl>
                                        <p:attrNameLst>
                                          <p:attrName>style.visibility</p:attrName>
                                        </p:attrNameLst>
                                      </p:cBhvr>
                                      <p:to>
                                        <p:strVal val="visible"/>
                                      </p:to>
                                    </p:set>
                                    <p:animEffect transition="in" filter="wipe(left)">
                                      <p:cBhvr>
                                        <p:cTn id="61" dur="500"/>
                                        <p:tgtEl>
                                          <p:spTgt spid="9">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9">
                                            <p:txEl>
                                              <p:pRg st="3" end="3"/>
                                            </p:txEl>
                                          </p:spTgt>
                                        </p:tgtEl>
                                        <p:attrNameLst>
                                          <p:attrName>style.visibility</p:attrName>
                                        </p:attrNameLst>
                                      </p:cBhvr>
                                      <p:to>
                                        <p:strVal val="visible"/>
                                      </p:to>
                                    </p:set>
                                    <p:animEffect transition="in" filter="wipe(left)">
                                      <p:cBhvr>
                                        <p:cTn id="66" dur="500"/>
                                        <p:tgtEl>
                                          <p:spTgt spid="9">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5"/>
                                        </p:tgtEl>
                                      </p:cBhvr>
                                    </p:animEffect>
                                    <p:set>
                                      <p:cBhvr>
                                        <p:cTn id="76" dur="1" fill="hold">
                                          <p:stCondLst>
                                            <p:cond delay="499"/>
                                          </p:stCondLst>
                                        </p:cTn>
                                        <p:tgtEl>
                                          <p:spTgt spid="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6"/>
                                        </p:tgtEl>
                                      </p:cBhvr>
                                    </p:animEffect>
                                    <p:set>
                                      <p:cBhvr>
                                        <p:cTn id="79" dur="1" fill="hold">
                                          <p:stCondLst>
                                            <p:cond delay="499"/>
                                          </p:stCondLst>
                                        </p:cTn>
                                        <p:tgtEl>
                                          <p:spTgt spid="6"/>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8">
                                            <p:txEl>
                                              <p:pRg st="0" end="0"/>
                                            </p:txEl>
                                          </p:spTgt>
                                        </p:tgtEl>
                                      </p:cBhvr>
                                    </p:animEffect>
                                    <p:set>
                                      <p:cBhvr>
                                        <p:cTn id="82" dur="1" fill="hold">
                                          <p:stCondLst>
                                            <p:cond delay="499"/>
                                          </p:stCondLst>
                                        </p:cTn>
                                        <p:tgtEl>
                                          <p:spTgt spid="8">
                                            <p:txEl>
                                              <p:pRg st="0" end="0"/>
                                            </p:txEl>
                                          </p:spTgt>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8">
                                            <p:txEl>
                                              <p:pRg st="1" end="1"/>
                                            </p:txEl>
                                          </p:spTgt>
                                        </p:tgtEl>
                                      </p:cBhvr>
                                    </p:animEffect>
                                    <p:set>
                                      <p:cBhvr>
                                        <p:cTn id="85" dur="1" fill="hold">
                                          <p:stCondLst>
                                            <p:cond delay="499"/>
                                          </p:stCondLst>
                                        </p:cTn>
                                        <p:tgtEl>
                                          <p:spTgt spid="8">
                                            <p:txEl>
                                              <p:pRg st="1" end="1"/>
                                            </p:txEl>
                                          </p:spTgt>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8">
                                            <p:txEl>
                                              <p:pRg st="2" end="2"/>
                                            </p:txEl>
                                          </p:spTgt>
                                        </p:tgtEl>
                                      </p:cBhvr>
                                    </p:animEffect>
                                    <p:set>
                                      <p:cBhvr>
                                        <p:cTn id="88" dur="1" fill="hold">
                                          <p:stCondLst>
                                            <p:cond delay="499"/>
                                          </p:stCondLst>
                                        </p:cTn>
                                        <p:tgtEl>
                                          <p:spTgt spid="8">
                                            <p:txEl>
                                              <p:pRg st="2" end="2"/>
                                            </p:txEl>
                                          </p:spTgt>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8">
                                            <p:txEl>
                                              <p:pRg st="3" end="3"/>
                                            </p:txEl>
                                          </p:spTgt>
                                        </p:tgtEl>
                                      </p:cBhvr>
                                    </p:animEffect>
                                    <p:set>
                                      <p:cBhvr>
                                        <p:cTn id="91" dur="1" fill="hold">
                                          <p:stCondLst>
                                            <p:cond delay="499"/>
                                          </p:stCondLst>
                                        </p:cTn>
                                        <p:tgtEl>
                                          <p:spTgt spid="8">
                                            <p:txEl>
                                              <p:pRg st="3" end="3"/>
                                            </p:txEl>
                                          </p:spTgt>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9">
                                            <p:txEl>
                                              <p:pRg st="0" end="0"/>
                                            </p:txEl>
                                          </p:spTgt>
                                        </p:tgtEl>
                                      </p:cBhvr>
                                    </p:animEffect>
                                    <p:set>
                                      <p:cBhvr>
                                        <p:cTn id="94" dur="1" fill="hold">
                                          <p:stCondLst>
                                            <p:cond delay="499"/>
                                          </p:stCondLst>
                                        </p:cTn>
                                        <p:tgtEl>
                                          <p:spTgt spid="9">
                                            <p:txEl>
                                              <p:pRg st="0" end="0"/>
                                            </p:txEl>
                                          </p:spTgt>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9">
                                            <p:txEl>
                                              <p:pRg st="1" end="1"/>
                                            </p:txEl>
                                          </p:spTgt>
                                        </p:tgtEl>
                                      </p:cBhvr>
                                    </p:animEffect>
                                    <p:set>
                                      <p:cBhvr>
                                        <p:cTn id="97" dur="1" fill="hold">
                                          <p:stCondLst>
                                            <p:cond delay="499"/>
                                          </p:stCondLst>
                                        </p:cTn>
                                        <p:tgtEl>
                                          <p:spTgt spid="9">
                                            <p:txEl>
                                              <p:pRg st="1" end="1"/>
                                            </p:txEl>
                                          </p:spTgt>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9">
                                            <p:txEl>
                                              <p:pRg st="2" end="2"/>
                                            </p:txEl>
                                          </p:spTgt>
                                        </p:tgtEl>
                                      </p:cBhvr>
                                    </p:animEffect>
                                    <p:set>
                                      <p:cBhvr>
                                        <p:cTn id="100" dur="1" fill="hold">
                                          <p:stCondLst>
                                            <p:cond delay="499"/>
                                          </p:stCondLst>
                                        </p:cTn>
                                        <p:tgtEl>
                                          <p:spTgt spid="9">
                                            <p:txEl>
                                              <p:pRg st="2" end="2"/>
                                            </p:txEl>
                                          </p:spTgt>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9">
                                            <p:txEl>
                                              <p:pRg st="3" end="3"/>
                                            </p:txEl>
                                          </p:spTgt>
                                        </p:tgtEl>
                                      </p:cBhvr>
                                    </p:animEffect>
                                    <p:set>
                                      <p:cBhvr>
                                        <p:cTn id="106" dur="1" fill="hold">
                                          <p:stCondLst>
                                            <p:cond delay="499"/>
                                          </p:stCondLst>
                                        </p:cTn>
                                        <p:tgtEl>
                                          <p:spTgt spid="9">
                                            <p:txEl>
                                              <p:pRg st="3" end="3"/>
                                            </p:txEl>
                                          </p:spTgt>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1"/>
                                        </p:tgtEl>
                                      </p:cBhvr>
                                    </p:animEffect>
                                    <p:set>
                                      <p:cBhvr>
                                        <p:cTn id="109" dur="1" fill="hold">
                                          <p:stCondLst>
                                            <p:cond delay="499"/>
                                          </p:stCondLst>
                                        </p:cTn>
                                        <p:tgtEl>
                                          <p:spTgt spid="11"/>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arn(inVertical)">
                                      <p:cBhvr>
                                        <p:cTn id="114" dur="500"/>
                                        <p:tgtEl>
                                          <p:spTgt spid="55"/>
                                        </p:tgtEl>
                                      </p:cBhvr>
                                    </p:animEffect>
                                  </p:childTnLst>
                                </p:cTn>
                              </p:par>
                              <p:par>
                                <p:cTn id="115" presetID="10" presetClass="exit" presetSubtype="0" fill="hold" nodeType="withEffect">
                                  <p:stCondLst>
                                    <p:cond delay="0"/>
                                  </p:stCondLst>
                                  <p:childTnLst>
                                    <p:animEffect transition="out" filter="fade">
                                      <p:cBhvr>
                                        <p:cTn id="116" dur="500"/>
                                        <p:tgtEl>
                                          <p:spTgt spid="39"/>
                                        </p:tgtEl>
                                      </p:cBhvr>
                                    </p:animEffect>
                                    <p:set>
                                      <p:cBhvr>
                                        <p:cTn id="117" dur="1" fill="hold">
                                          <p:stCondLst>
                                            <p:cond delay="499"/>
                                          </p:stCondLst>
                                        </p:cTn>
                                        <p:tgtEl>
                                          <p:spTgt spid="39"/>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fade">
                                      <p:cBhvr>
                                        <p:cTn id="122" dur="1000"/>
                                        <p:tgtEl>
                                          <p:spTgt spid="19"/>
                                        </p:tgtEl>
                                      </p:cBhvr>
                                    </p:animEffect>
                                    <p:anim calcmode="lin" valueType="num">
                                      <p:cBhvr>
                                        <p:cTn id="123" dur="1000" fill="hold"/>
                                        <p:tgtEl>
                                          <p:spTgt spid="19"/>
                                        </p:tgtEl>
                                        <p:attrNameLst>
                                          <p:attrName>ppt_x</p:attrName>
                                        </p:attrNameLst>
                                      </p:cBhvr>
                                      <p:tavLst>
                                        <p:tav tm="0">
                                          <p:val>
                                            <p:strVal val="#ppt_x"/>
                                          </p:val>
                                        </p:tav>
                                        <p:tav tm="100000">
                                          <p:val>
                                            <p:strVal val="#ppt_x"/>
                                          </p:val>
                                        </p:tav>
                                      </p:tavLst>
                                    </p:anim>
                                    <p:anim calcmode="lin" valueType="num">
                                      <p:cBhvr>
                                        <p:cTn id="1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1000"/>
                                        <p:tgtEl>
                                          <p:spTgt spid="21"/>
                                        </p:tgtEl>
                                      </p:cBhvr>
                                    </p:animEffect>
                                    <p:anim calcmode="lin" valueType="num">
                                      <p:cBhvr>
                                        <p:cTn id="130" dur="1000" fill="hold"/>
                                        <p:tgtEl>
                                          <p:spTgt spid="21"/>
                                        </p:tgtEl>
                                        <p:attrNameLst>
                                          <p:attrName>ppt_x</p:attrName>
                                        </p:attrNameLst>
                                      </p:cBhvr>
                                      <p:tavLst>
                                        <p:tav tm="0">
                                          <p:val>
                                            <p:strVal val="#ppt_x"/>
                                          </p:val>
                                        </p:tav>
                                        <p:tav tm="100000">
                                          <p:val>
                                            <p:strVal val="#ppt_x"/>
                                          </p:val>
                                        </p:tav>
                                      </p:tavLst>
                                    </p:anim>
                                    <p:anim calcmode="lin" valueType="num">
                                      <p:cBhvr>
                                        <p:cTn id="1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1000"/>
                                        <p:tgtEl>
                                          <p:spTgt spid="23"/>
                                        </p:tgtEl>
                                      </p:cBhvr>
                                    </p:animEffect>
                                    <p:anim calcmode="lin" valueType="num">
                                      <p:cBhvr>
                                        <p:cTn id="137" dur="1000" fill="hold"/>
                                        <p:tgtEl>
                                          <p:spTgt spid="23"/>
                                        </p:tgtEl>
                                        <p:attrNameLst>
                                          <p:attrName>ppt_x</p:attrName>
                                        </p:attrNameLst>
                                      </p:cBhvr>
                                      <p:tavLst>
                                        <p:tav tm="0">
                                          <p:val>
                                            <p:strVal val="#ppt_x"/>
                                          </p:val>
                                        </p:tav>
                                        <p:tav tm="100000">
                                          <p:val>
                                            <p:strVal val="#ppt_x"/>
                                          </p:val>
                                        </p:tav>
                                      </p:tavLst>
                                    </p:anim>
                                    <p:anim calcmode="lin" valueType="num">
                                      <p:cBhvr>
                                        <p:cTn id="1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uiExpand="1" build="allAtOnce"/>
      <p:bldP spid="9" grpId="0" uiExpand="1" build="allAtOnce"/>
      <p:bldP spid="5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Prevention Precaution Basics</a:t>
            </a:r>
          </a:p>
        </p:txBody>
      </p:sp>
      <p:grpSp>
        <p:nvGrpSpPr>
          <p:cNvPr id="16" name="Group 15">
            <a:extLst>
              <a:ext uri="{FF2B5EF4-FFF2-40B4-BE49-F238E27FC236}">
                <a16:creationId xmlns:a16="http://schemas.microsoft.com/office/drawing/2014/main" id="{B9104DBB-708E-4930-B0EE-A9B189A08E8B}"/>
              </a:ext>
            </a:extLst>
          </p:cNvPr>
          <p:cNvGrpSpPr/>
          <p:nvPr/>
        </p:nvGrpSpPr>
        <p:grpSpPr>
          <a:xfrm>
            <a:off x="267993" y="1278124"/>
            <a:ext cx="5076523" cy="4915786"/>
            <a:chOff x="-6206194" y="1748282"/>
            <a:chExt cx="5076523" cy="4915786"/>
          </a:xfrm>
        </p:grpSpPr>
        <p:sp>
          <p:nvSpPr>
            <p:cNvPr id="17" name="Flowchart: Connector 16">
              <a:extLst>
                <a:ext uri="{FF2B5EF4-FFF2-40B4-BE49-F238E27FC236}">
                  <a16:creationId xmlns:a16="http://schemas.microsoft.com/office/drawing/2014/main" id="{9575398B-0EE7-4BA8-8D3C-5622861DE0BA}"/>
                </a:ext>
              </a:extLst>
            </p:cNvPr>
            <p:cNvSpPr/>
            <p:nvPr/>
          </p:nvSpPr>
          <p:spPr>
            <a:xfrm>
              <a:off x="-6206194" y="1748282"/>
              <a:ext cx="5076523" cy="4915786"/>
            </a:xfrm>
            <a:prstGeom prst="flowChartConnector">
              <a:avLst/>
            </a:prstGeom>
            <a:solidFill>
              <a:srgbClr val="409EAE">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8AB2CC1-2A33-4AF6-AFD2-67D7BC4CAAA9}"/>
                </a:ext>
              </a:extLst>
            </p:cNvPr>
            <p:cNvSpPr txBox="1"/>
            <p:nvPr/>
          </p:nvSpPr>
          <p:spPr>
            <a:xfrm>
              <a:off x="-5341828" y="2284776"/>
              <a:ext cx="3381154" cy="461665"/>
            </a:xfrm>
            <a:prstGeom prst="rect">
              <a:avLst/>
            </a:prstGeom>
            <a:noFill/>
          </p:spPr>
          <p:txBody>
            <a:bodyPr wrap="square" rtlCol="0">
              <a:spAutoFit/>
            </a:bodyPr>
            <a:lstStyle/>
            <a:p>
              <a:pPr algn="ctr"/>
              <a:r>
                <a:rPr lang="en-US" sz="2400" b="1" dirty="0"/>
                <a:t>Enhanced Barrier </a:t>
              </a:r>
            </a:p>
          </p:txBody>
        </p:sp>
      </p:grpSp>
      <p:grpSp>
        <p:nvGrpSpPr>
          <p:cNvPr id="19" name="Group 18">
            <a:extLst>
              <a:ext uri="{FF2B5EF4-FFF2-40B4-BE49-F238E27FC236}">
                <a16:creationId xmlns:a16="http://schemas.microsoft.com/office/drawing/2014/main" id="{572C6524-87C3-485D-A53E-864E5897CED0}"/>
              </a:ext>
            </a:extLst>
          </p:cNvPr>
          <p:cNvGrpSpPr/>
          <p:nvPr/>
        </p:nvGrpSpPr>
        <p:grpSpPr>
          <a:xfrm>
            <a:off x="872769" y="2428674"/>
            <a:ext cx="3866976" cy="3851981"/>
            <a:chOff x="13200039" y="2385451"/>
            <a:chExt cx="3866976" cy="3851981"/>
          </a:xfrm>
        </p:grpSpPr>
        <p:sp>
          <p:nvSpPr>
            <p:cNvPr id="20" name="Flowchart: Connector 19">
              <a:extLst>
                <a:ext uri="{FF2B5EF4-FFF2-40B4-BE49-F238E27FC236}">
                  <a16:creationId xmlns:a16="http://schemas.microsoft.com/office/drawing/2014/main" id="{1365ECAD-346A-462D-9B10-F3485C00B1D8}"/>
                </a:ext>
              </a:extLst>
            </p:cNvPr>
            <p:cNvSpPr/>
            <p:nvPr/>
          </p:nvSpPr>
          <p:spPr>
            <a:xfrm>
              <a:off x="13200039" y="2385451"/>
              <a:ext cx="3866976" cy="3851981"/>
            </a:xfrm>
            <a:prstGeom prst="flowChartConnector">
              <a:avLst/>
            </a:prstGeom>
            <a:solidFill>
              <a:srgbClr val="84BD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0CB0600-A021-44FF-9891-828FB69C1A36}"/>
                </a:ext>
              </a:extLst>
            </p:cNvPr>
            <p:cNvSpPr txBox="1"/>
            <p:nvPr/>
          </p:nvSpPr>
          <p:spPr>
            <a:xfrm>
              <a:off x="13815538" y="2931741"/>
              <a:ext cx="3025245" cy="461665"/>
            </a:xfrm>
            <a:prstGeom prst="rect">
              <a:avLst/>
            </a:prstGeom>
            <a:noFill/>
          </p:spPr>
          <p:txBody>
            <a:bodyPr wrap="square" rtlCol="0">
              <a:spAutoFit/>
            </a:bodyPr>
            <a:lstStyle/>
            <a:p>
              <a:r>
                <a:rPr lang="en-US" sz="2400" b="1" dirty="0"/>
                <a:t>Transmission-based</a:t>
              </a:r>
            </a:p>
          </p:txBody>
        </p:sp>
      </p:grpSp>
      <p:grpSp>
        <p:nvGrpSpPr>
          <p:cNvPr id="22" name="Group 21">
            <a:extLst>
              <a:ext uri="{FF2B5EF4-FFF2-40B4-BE49-F238E27FC236}">
                <a16:creationId xmlns:a16="http://schemas.microsoft.com/office/drawing/2014/main" id="{AEDA30F1-B42F-42CA-9B76-D3A22DDE0D01}"/>
              </a:ext>
            </a:extLst>
          </p:cNvPr>
          <p:cNvGrpSpPr/>
          <p:nvPr/>
        </p:nvGrpSpPr>
        <p:grpSpPr>
          <a:xfrm>
            <a:off x="1488268" y="3575344"/>
            <a:ext cx="2635975" cy="2637222"/>
            <a:chOff x="13910753" y="3806108"/>
            <a:chExt cx="2635975" cy="2637222"/>
          </a:xfrm>
        </p:grpSpPr>
        <p:sp>
          <p:nvSpPr>
            <p:cNvPr id="23" name="Flowchart: Connector 22">
              <a:extLst>
                <a:ext uri="{FF2B5EF4-FFF2-40B4-BE49-F238E27FC236}">
                  <a16:creationId xmlns:a16="http://schemas.microsoft.com/office/drawing/2014/main" id="{39F4416C-FAF0-4961-8138-962C835A755C}"/>
                </a:ext>
              </a:extLst>
            </p:cNvPr>
            <p:cNvSpPr/>
            <p:nvPr/>
          </p:nvSpPr>
          <p:spPr>
            <a:xfrm>
              <a:off x="13910753" y="3806108"/>
              <a:ext cx="2635975" cy="2637222"/>
            </a:xfrm>
            <a:prstGeom prst="flowChartConnector">
              <a:avLst/>
            </a:prstGeom>
            <a:solidFill>
              <a:srgbClr val="253746">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EA535A7-374E-4EF9-9ED1-7ACC534C0107}"/>
                </a:ext>
              </a:extLst>
            </p:cNvPr>
            <p:cNvSpPr txBox="1"/>
            <p:nvPr/>
          </p:nvSpPr>
          <p:spPr>
            <a:xfrm>
              <a:off x="14643951" y="4893886"/>
              <a:ext cx="1467293" cy="461665"/>
            </a:xfrm>
            <a:prstGeom prst="rect">
              <a:avLst/>
            </a:prstGeom>
            <a:noFill/>
          </p:spPr>
          <p:txBody>
            <a:bodyPr wrap="square" rtlCol="0">
              <a:spAutoFit/>
            </a:bodyPr>
            <a:lstStyle/>
            <a:p>
              <a:r>
                <a:rPr lang="en-US" sz="2400" b="1" dirty="0">
                  <a:solidFill>
                    <a:schemeClr val="bg1"/>
                  </a:solidFill>
                </a:rPr>
                <a:t>Standard</a:t>
              </a:r>
            </a:p>
          </p:txBody>
        </p:sp>
      </p:grpSp>
      <p:grpSp>
        <p:nvGrpSpPr>
          <p:cNvPr id="3" name="Group 2">
            <a:extLst>
              <a:ext uri="{FF2B5EF4-FFF2-40B4-BE49-F238E27FC236}">
                <a16:creationId xmlns:a16="http://schemas.microsoft.com/office/drawing/2014/main" id="{459745FE-4E05-4F21-8E69-6232779946C1}"/>
              </a:ext>
            </a:extLst>
          </p:cNvPr>
          <p:cNvGrpSpPr/>
          <p:nvPr/>
        </p:nvGrpSpPr>
        <p:grpSpPr>
          <a:xfrm>
            <a:off x="5883949" y="1662434"/>
            <a:ext cx="5969105" cy="4359952"/>
            <a:chOff x="13029424" y="3878292"/>
            <a:chExt cx="5969105" cy="4487061"/>
          </a:xfrm>
        </p:grpSpPr>
        <p:sp>
          <p:nvSpPr>
            <p:cNvPr id="27" name="Rectangle: Rounded Corners 26">
              <a:extLst>
                <a:ext uri="{FF2B5EF4-FFF2-40B4-BE49-F238E27FC236}">
                  <a16:creationId xmlns:a16="http://schemas.microsoft.com/office/drawing/2014/main" id="{E0A181A9-FB14-4FE8-B45C-A4512B0A650F}"/>
                </a:ext>
              </a:extLst>
            </p:cNvPr>
            <p:cNvSpPr/>
            <p:nvPr/>
          </p:nvSpPr>
          <p:spPr>
            <a:xfrm>
              <a:off x="13029424" y="3878292"/>
              <a:ext cx="5969105" cy="591043"/>
            </a:xfrm>
            <a:prstGeom prst="roundRect">
              <a:avLst/>
            </a:prstGeom>
            <a:solidFill>
              <a:srgbClr val="253746"/>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Standard Precautions</a:t>
              </a:r>
            </a:p>
          </p:txBody>
        </p:sp>
        <p:sp>
          <p:nvSpPr>
            <p:cNvPr id="28" name="TextBox 27">
              <a:extLst>
                <a:ext uri="{FF2B5EF4-FFF2-40B4-BE49-F238E27FC236}">
                  <a16:creationId xmlns:a16="http://schemas.microsoft.com/office/drawing/2014/main" id="{8B6D6568-0ACB-478D-9B00-ECFD112D1B36}"/>
                </a:ext>
              </a:extLst>
            </p:cNvPr>
            <p:cNvSpPr txBox="1"/>
            <p:nvPr/>
          </p:nvSpPr>
          <p:spPr>
            <a:xfrm>
              <a:off x="13029424" y="4469335"/>
              <a:ext cx="5969105" cy="3896018"/>
            </a:xfrm>
            <a:prstGeom prst="rect">
              <a:avLst/>
            </a:prstGeom>
            <a:solidFill>
              <a:schemeClr val="bg1"/>
            </a:solidFill>
          </p:spPr>
          <p:txBody>
            <a:bodyPr wrap="square" rtlCol="0">
              <a:spAutoFit/>
            </a:bodyPr>
            <a:lstStyle/>
            <a:p>
              <a:pPr lvl="0"/>
              <a:r>
                <a:rPr lang="en-US" sz="2400" dirty="0"/>
                <a:t> </a:t>
              </a:r>
              <a:r>
                <a:rPr lang="en-US" sz="2400" b="1" dirty="0"/>
                <a:t>When?</a:t>
              </a:r>
            </a:p>
            <a:p>
              <a:pPr lvl="1"/>
              <a:r>
                <a:rPr lang="en-US" sz="2400" dirty="0"/>
                <a:t>With all residents &amp; environments- at all times- unknown germ status</a:t>
              </a:r>
            </a:p>
            <a:p>
              <a:pPr lvl="0"/>
              <a:r>
                <a:rPr lang="en-US" sz="2400" dirty="0"/>
                <a:t> </a:t>
              </a:r>
              <a:r>
                <a:rPr lang="en-US" sz="2400" b="1" dirty="0"/>
                <a:t>How?</a:t>
              </a:r>
            </a:p>
            <a:p>
              <a:pPr lvl="1"/>
              <a:r>
                <a:rPr lang="en-US" sz="2400" dirty="0"/>
                <a:t>Best judgement on possible situation</a:t>
              </a:r>
            </a:p>
            <a:p>
              <a:pPr lvl="0"/>
              <a:r>
                <a:rPr lang="en-US" sz="2400" b="1" dirty="0"/>
                <a:t>What?</a:t>
              </a:r>
            </a:p>
            <a:p>
              <a:pPr lvl="1"/>
              <a:r>
                <a:rPr lang="en-US" sz="2400" dirty="0"/>
                <a:t>General  precautions such as cleaning &amp; disinfection, hand hygiene, safe injection practices, and personal protective equipment (PPE)</a:t>
              </a:r>
            </a:p>
          </p:txBody>
        </p:sp>
      </p:grpSp>
      <p:grpSp>
        <p:nvGrpSpPr>
          <p:cNvPr id="34" name="Group 33">
            <a:extLst>
              <a:ext uri="{FF2B5EF4-FFF2-40B4-BE49-F238E27FC236}">
                <a16:creationId xmlns:a16="http://schemas.microsoft.com/office/drawing/2014/main" id="{3650C3E7-3B35-403E-96C8-9D9488158C5D}"/>
              </a:ext>
            </a:extLst>
          </p:cNvPr>
          <p:cNvGrpSpPr/>
          <p:nvPr/>
        </p:nvGrpSpPr>
        <p:grpSpPr>
          <a:xfrm>
            <a:off x="5552670" y="1278124"/>
            <a:ext cx="6371337" cy="5098615"/>
            <a:chOff x="13029424" y="3878292"/>
            <a:chExt cx="5969106" cy="5247257"/>
          </a:xfrm>
        </p:grpSpPr>
        <p:sp>
          <p:nvSpPr>
            <p:cNvPr id="35" name="Rectangle: Rounded Corners 34">
              <a:extLst>
                <a:ext uri="{FF2B5EF4-FFF2-40B4-BE49-F238E27FC236}">
                  <a16:creationId xmlns:a16="http://schemas.microsoft.com/office/drawing/2014/main" id="{5E825517-F4A5-4355-B0BB-FC236A4D01EA}"/>
                </a:ext>
              </a:extLst>
            </p:cNvPr>
            <p:cNvSpPr/>
            <p:nvPr/>
          </p:nvSpPr>
          <p:spPr>
            <a:xfrm>
              <a:off x="13029424" y="3878292"/>
              <a:ext cx="5969105" cy="591043"/>
            </a:xfrm>
            <a:prstGeom prst="roundRect">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Transmission-Based Precautions</a:t>
              </a:r>
            </a:p>
          </p:txBody>
        </p:sp>
        <p:sp>
          <p:nvSpPr>
            <p:cNvPr id="36" name="TextBox 35">
              <a:extLst>
                <a:ext uri="{FF2B5EF4-FFF2-40B4-BE49-F238E27FC236}">
                  <a16:creationId xmlns:a16="http://schemas.microsoft.com/office/drawing/2014/main" id="{81F0B5F4-6E6D-4B90-AAED-40395DEE8331}"/>
                </a:ext>
              </a:extLst>
            </p:cNvPr>
            <p:cNvSpPr txBox="1"/>
            <p:nvPr/>
          </p:nvSpPr>
          <p:spPr>
            <a:xfrm>
              <a:off x="13029425" y="4469335"/>
              <a:ext cx="5969105" cy="4656214"/>
            </a:xfrm>
            <a:prstGeom prst="rect">
              <a:avLst/>
            </a:prstGeom>
            <a:solidFill>
              <a:schemeClr val="bg1"/>
            </a:solidFill>
          </p:spPr>
          <p:txBody>
            <a:bodyPr wrap="square" rtlCol="0">
              <a:spAutoFit/>
            </a:bodyPr>
            <a:lstStyle/>
            <a:p>
              <a:pPr lvl="0"/>
              <a:r>
                <a:rPr lang="en-US" sz="2400" dirty="0"/>
                <a:t> </a:t>
              </a:r>
              <a:r>
                <a:rPr lang="en-US" sz="2400" b="1" dirty="0"/>
                <a:t>When?</a:t>
              </a:r>
            </a:p>
            <a:p>
              <a:pPr lvl="1"/>
              <a:r>
                <a:rPr lang="en-US" sz="2400" dirty="0"/>
                <a:t>Resident has or is suspected to be sick from a certain germ (signs or symptoms)</a:t>
              </a:r>
            </a:p>
            <a:p>
              <a:pPr lvl="0"/>
              <a:r>
                <a:rPr lang="en-US" sz="2400" dirty="0"/>
                <a:t> </a:t>
              </a:r>
              <a:r>
                <a:rPr lang="en-US" sz="2400" b="1" dirty="0"/>
                <a:t>How?</a:t>
              </a:r>
            </a:p>
            <a:p>
              <a:pPr lvl="1"/>
              <a:r>
                <a:rPr lang="en-US" sz="2400" dirty="0"/>
                <a:t>Based on how germ is mainly spread: </a:t>
              </a:r>
              <a:r>
                <a:rPr lang="en-US" sz="2400" b="1" dirty="0"/>
                <a:t>contact, droplet, or airborne</a:t>
              </a:r>
            </a:p>
            <a:p>
              <a:pPr lvl="0"/>
              <a:r>
                <a:rPr lang="en-US" sz="2400" b="1" dirty="0"/>
                <a:t>What?</a:t>
              </a:r>
            </a:p>
            <a:p>
              <a:pPr lvl="1"/>
              <a:r>
                <a:rPr lang="en-US" sz="2400" dirty="0"/>
                <a:t>PPE depends on precaution type: </a:t>
              </a:r>
            </a:p>
            <a:p>
              <a:pPr lvl="1"/>
              <a:r>
                <a:rPr lang="en-US" sz="2400" b="1" dirty="0"/>
                <a:t>Contact</a:t>
              </a:r>
              <a:r>
                <a:rPr lang="en-US" sz="2400" dirty="0"/>
                <a:t>- gloves &amp; gown</a:t>
              </a:r>
            </a:p>
            <a:p>
              <a:pPr lvl="1"/>
              <a:r>
                <a:rPr lang="en-US" sz="2400" b="1" dirty="0"/>
                <a:t>Droplet</a:t>
              </a:r>
              <a:r>
                <a:rPr lang="en-US" sz="2400" dirty="0"/>
                <a:t>- facemask &amp; goggles</a:t>
              </a:r>
            </a:p>
            <a:p>
              <a:pPr lvl="1"/>
              <a:r>
                <a:rPr lang="en-US" sz="2400" b="1" dirty="0"/>
                <a:t>Airborne</a:t>
              </a:r>
              <a:r>
                <a:rPr lang="en-US" sz="2400" dirty="0"/>
                <a:t>- respirator (N95 mask) &amp; placement</a:t>
              </a:r>
            </a:p>
            <a:p>
              <a:pPr lvl="1"/>
              <a:r>
                <a:rPr lang="en-US" sz="2400" b="1" dirty="0"/>
                <a:t>Combo! All limit resident movement</a:t>
              </a:r>
            </a:p>
          </p:txBody>
        </p:sp>
      </p:grpSp>
      <p:grpSp>
        <p:nvGrpSpPr>
          <p:cNvPr id="37" name="Group 36">
            <a:extLst>
              <a:ext uri="{FF2B5EF4-FFF2-40B4-BE49-F238E27FC236}">
                <a16:creationId xmlns:a16="http://schemas.microsoft.com/office/drawing/2014/main" id="{FF885426-F7D9-486F-9D60-506650B9505D}"/>
              </a:ext>
            </a:extLst>
          </p:cNvPr>
          <p:cNvGrpSpPr/>
          <p:nvPr/>
        </p:nvGrpSpPr>
        <p:grpSpPr>
          <a:xfrm>
            <a:off x="5552668" y="1186709"/>
            <a:ext cx="6371335" cy="5098615"/>
            <a:chOff x="13029424" y="3878292"/>
            <a:chExt cx="5969105" cy="5247256"/>
          </a:xfrm>
        </p:grpSpPr>
        <p:sp>
          <p:nvSpPr>
            <p:cNvPr id="38" name="Rectangle: Rounded Corners 37">
              <a:extLst>
                <a:ext uri="{FF2B5EF4-FFF2-40B4-BE49-F238E27FC236}">
                  <a16:creationId xmlns:a16="http://schemas.microsoft.com/office/drawing/2014/main" id="{8C00207D-A6AA-4F55-892E-8702B5A16B07}"/>
                </a:ext>
              </a:extLst>
            </p:cNvPr>
            <p:cNvSpPr/>
            <p:nvPr/>
          </p:nvSpPr>
          <p:spPr>
            <a:xfrm>
              <a:off x="13029424" y="3878292"/>
              <a:ext cx="5969105" cy="591043"/>
            </a:xfrm>
            <a:prstGeom prst="roundRect">
              <a:avLst/>
            </a:prstGeom>
            <a:solidFill>
              <a:srgbClr val="409EAE"/>
            </a:solidFill>
            <a:ln>
              <a:solidFill>
                <a:srgbClr val="409E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Enhanced Barrier Precautions</a:t>
              </a:r>
            </a:p>
          </p:txBody>
        </p:sp>
        <p:sp>
          <p:nvSpPr>
            <p:cNvPr id="39" name="TextBox 38">
              <a:extLst>
                <a:ext uri="{FF2B5EF4-FFF2-40B4-BE49-F238E27FC236}">
                  <a16:creationId xmlns:a16="http://schemas.microsoft.com/office/drawing/2014/main" id="{FF6E6E3B-F786-48C8-90BC-946DEF2D3FD1}"/>
                </a:ext>
              </a:extLst>
            </p:cNvPr>
            <p:cNvSpPr txBox="1"/>
            <p:nvPr/>
          </p:nvSpPr>
          <p:spPr>
            <a:xfrm>
              <a:off x="13029424" y="4469335"/>
              <a:ext cx="5969105" cy="4656213"/>
            </a:xfrm>
            <a:prstGeom prst="rect">
              <a:avLst/>
            </a:prstGeom>
            <a:solidFill>
              <a:schemeClr val="bg1"/>
            </a:solidFill>
          </p:spPr>
          <p:txBody>
            <a:bodyPr wrap="square" rtlCol="0">
              <a:spAutoFit/>
            </a:bodyPr>
            <a:lstStyle/>
            <a:p>
              <a:pPr lvl="0"/>
              <a:r>
                <a:rPr lang="en-US" sz="2400" dirty="0"/>
                <a:t> </a:t>
              </a:r>
              <a:r>
                <a:rPr lang="en-US" sz="2400" b="1" dirty="0"/>
                <a:t>When?</a:t>
              </a:r>
            </a:p>
            <a:p>
              <a:pPr lvl="1"/>
              <a:r>
                <a:rPr lang="en-US" sz="2400" dirty="0"/>
                <a:t>Nursing home resident colonized </a:t>
              </a:r>
            </a:p>
            <a:p>
              <a:pPr lvl="1"/>
              <a:r>
                <a:rPr lang="en-US" sz="2400" dirty="0"/>
                <a:t>(no signs or symptoms) or at high risk (wound/catheter)</a:t>
              </a:r>
            </a:p>
            <a:p>
              <a:pPr lvl="0"/>
              <a:r>
                <a:rPr lang="en-US" sz="2400" dirty="0"/>
                <a:t> </a:t>
              </a:r>
              <a:r>
                <a:rPr lang="en-US" sz="2400" b="1" dirty="0"/>
                <a:t>How?</a:t>
              </a:r>
            </a:p>
            <a:p>
              <a:pPr lvl="1"/>
              <a:r>
                <a:rPr lang="en-US" sz="2400" dirty="0"/>
                <a:t>Reduce multi-drug resistant organisms (MDROs) but not limiting resident movement </a:t>
              </a:r>
            </a:p>
            <a:p>
              <a:pPr lvl="0"/>
              <a:r>
                <a:rPr lang="en-US" sz="2400" b="1" dirty="0"/>
                <a:t>What?</a:t>
              </a:r>
            </a:p>
            <a:p>
              <a:pPr lvl="1"/>
              <a:r>
                <a:rPr lang="en-US" sz="2400" dirty="0"/>
                <a:t>Gowns, gloves, goggle use depends on activities more likely to spread germs like going to the bathroom, bathing, wound or catheter care, and dressing</a:t>
              </a:r>
            </a:p>
          </p:txBody>
        </p:sp>
      </p:grpSp>
    </p:spTree>
    <p:extLst>
      <p:ext uri="{BB962C8B-B14F-4D97-AF65-F5344CB8AC3E}">
        <p14:creationId xmlns:p14="http://schemas.microsoft.com/office/powerpoint/2010/main" val="3478648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2441" y="384520"/>
            <a:ext cx="9834936"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Prevention Precautions: Signage</a:t>
            </a:r>
          </a:p>
        </p:txBody>
      </p:sp>
      <p:sp>
        <p:nvSpPr>
          <p:cNvPr id="5" name="TextBox 5"/>
          <p:cNvSpPr txBox="1"/>
          <p:nvPr/>
        </p:nvSpPr>
        <p:spPr>
          <a:xfrm>
            <a:off x="265995" y="1595392"/>
            <a:ext cx="7644627" cy="4678204"/>
          </a:xfrm>
          <a:prstGeom prst="rect">
            <a:avLst/>
          </a:prstGeom>
        </p:spPr>
        <p:txBody>
          <a:bodyPr wrap="square" lIns="0" tIns="0" rIns="0" bIns="0" rtlCol="0" anchor="t">
            <a:spAutoFit/>
          </a:bodyPr>
          <a:lstStyle/>
          <a:p>
            <a:pPr marL="846473" lvl="1" indent="-457200">
              <a:spcAft>
                <a:spcPts val="1600"/>
              </a:spcAft>
              <a:buFont typeface="Arial" panose="020B0604020202020204" pitchFamily="34" charset="0"/>
              <a:buChar char="•"/>
            </a:pPr>
            <a:r>
              <a:rPr lang="en-US" sz="2800" b="1" dirty="0">
                <a:latin typeface="Helvetica" pitchFamily="2" charset="0"/>
                <a:ea typeface="Open Sans" panose="020B0606030504020204" pitchFamily="34" charset="0"/>
                <a:cs typeface="Open Sans" panose="020B0606030504020204" pitchFamily="34" charset="0"/>
              </a:rPr>
              <a:t>Respect</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Prevents spread and awareness</a:t>
            </a:r>
          </a:p>
          <a:p>
            <a:pPr marL="846473" lvl="1" indent="-457200">
              <a:spcAft>
                <a:spcPts val="1600"/>
              </a:spcAft>
              <a:buFont typeface="Arial" panose="020B0604020202020204" pitchFamily="34" charset="0"/>
              <a:buChar char="•"/>
            </a:pPr>
            <a:r>
              <a:rPr lang="en-US" sz="2800" b="1" dirty="0">
                <a:latin typeface="Helvetica" pitchFamily="2" charset="0"/>
                <a:ea typeface="Open Sans" panose="020B0606030504020204" pitchFamily="34" charset="0"/>
                <a:cs typeface="Open Sans" panose="020B0606030504020204" pitchFamily="34" charset="0"/>
              </a:rPr>
              <a:t>Privacy</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No private health information released</a:t>
            </a:r>
          </a:p>
          <a:p>
            <a:pPr marL="846473" lvl="1" indent="-457200">
              <a:spcAft>
                <a:spcPts val="1600"/>
              </a:spcAft>
              <a:buFont typeface="Arial" panose="020B0604020202020204" pitchFamily="34" charset="0"/>
              <a:buChar char="•"/>
            </a:pPr>
            <a:r>
              <a:rPr lang="en-US" sz="2800" b="1" dirty="0">
                <a:latin typeface="Helvetica" pitchFamily="2" charset="0"/>
                <a:ea typeface="Open Sans" panose="020B0606030504020204" pitchFamily="34" charset="0"/>
                <a:cs typeface="Open Sans" panose="020B0606030504020204" pitchFamily="34" charset="0"/>
              </a:rPr>
              <a:t>Inclusion</a:t>
            </a:r>
          </a:p>
          <a:p>
            <a:pPr marL="1303673" lvl="2" indent="-457200">
              <a:spcAft>
                <a:spcPts val="1600"/>
              </a:spcAft>
              <a:buFont typeface="Arial" panose="020B0604020202020204" pitchFamily="34" charset="0"/>
              <a:buChar char="•"/>
            </a:pPr>
            <a:r>
              <a:rPr lang="en-US" sz="2800" dirty="0">
                <a:latin typeface="Helvetica" pitchFamily="2" charset="0"/>
                <a:ea typeface="Open Sans" panose="020B0606030504020204" pitchFamily="34" charset="0"/>
                <a:cs typeface="Open Sans" panose="020B0606030504020204" pitchFamily="34" charset="0"/>
              </a:rPr>
              <a:t>Specific type for nursing homes (enhanced barrier precautions)</a:t>
            </a:r>
          </a:p>
          <a:p>
            <a:pPr marL="846473" lvl="1" indent="-457200">
              <a:spcAft>
                <a:spcPts val="1600"/>
              </a:spcAft>
              <a:buFont typeface="Arial" panose="020B0604020202020204" pitchFamily="34" charset="0"/>
              <a:buChar char="•"/>
            </a:pPr>
            <a:endParaRPr lang="en-US" sz="2800" dirty="0">
              <a:latin typeface="Helvetica" pitchFamily="2" charset="0"/>
              <a:ea typeface="Open Sans" panose="020B0606030504020204" pitchFamily="34" charset="0"/>
              <a:cs typeface="Open Sans" panose="020B0606030504020204" pitchFamily="34" charset="0"/>
            </a:endParaRPr>
          </a:p>
        </p:txBody>
      </p:sp>
      <p:grpSp>
        <p:nvGrpSpPr>
          <p:cNvPr id="8" name="Group 7">
            <a:extLst>
              <a:ext uri="{FF2B5EF4-FFF2-40B4-BE49-F238E27FC236}">
                <a16:creationId xmlns:a16="http://schemas.microsoft.com/office/drawing/2014/main" id="{AA1EC329-EF0A-476A-9516-E434DC6C6BA7}"/>
              </a:ext>
            </a:extLst>
          </p:cNvPr>
          <p:cNvGrpSpPr/>
          <p:nvPr/>
        </p:nvGrpSpPr>
        <p:grpSpPr>
          <a:xfrm>
            <a:off x="7870977" y="1225764"/>
            <a:ext cx="4016990" cy="5059609"/>
            <a:chOff x="7870977" y="1225764"/>
            <a:chExt cx="4016990" cy="5059609"/>
          </a:xfrm>
        </p:grpSpPr>
        <p:pic>
          <p:nvPicPr>
            <p:cNvPr id="2" name="Picture 1">
              <a:extLst>
                <a:ext uri="{FF2B5EF4-FFF2-40B4-BE49-F238E27FC236}">
                  <a16:creationId xmlns:a16="http://schemas.microsoft.com/office/drawing/2014/main" id="{99A1D72B-5F15-4505-8F92-40F83729866E}"/>
                </a:ext>
              </a:extLst>
            </p:cNvPr>
            <p:cNvPicPr>
              <a:picLocks noChangeAspect="1"/>
            </p:cNvPicPr>
            <p:nvPr/>
          </p:nvPicPr>
          <p:blipFill>
            <a:blip r:embed="rId3"/>
            <a:stretch>
              <a:fillRect/>
            </a:stretch>
          </p:blipFill>
          <p:spPr>
            <a:xfrm>
              <a:off x="10015197" y="3829128"/>
              <a:ext cx="1872770" cy="2456245"/>
            </a:xfrm>
            <a:prstGeom prst="rect">
              <a:avLst/>
            </a:prstGeom>
          </p:spPr>
        </p:pic>
        <p:pic>
          <p:nvPicPr>
            <p:cNvPr id="3" name="Picture 2">
              <a:extLst>
                <a:ext uri="{FF2B5EF4-FFF2-40B4-BE49-F238E27FC236}">
                  <a16:creationId xmlns:a16="http://schemas.microsoft.com/office/drawing/2014/main" id="{1E190B79-9D0B-477E-A6BC-CA7C472ECFE9}"/>
                </a:ext>
              </a:extLst>
            </p:cNvPr>
            <p:cNvPicPr>
              <a:picLocks noChangeAspect="1"/>
            </p:cNvPicPr>
            <p:nvPr/>
          </p:nvPicPr>
          <p:blipFill>
            <a:blip r:embed="rId4"/>
            <a:stretch>
              <a:fillRect/>
            </a:stretch>
          </p:blipFill>
          <p:spPr>
            <a:xfrm>
              <a:off x="7870977" y="1225764"/>
              <a:ext cx="1877474" cy="2439311"/>
            </a:xfrm>
            <a:prstGeom prst="rect">
              <a:avLst/>
            </a:prstGeom>
          </p:spPr>
        </p:pic>
        <p:pic>
          <p:nvPicPr>
            <p:cNvPr id="6" name="Picture 5">
              <a:extLst>
                <a:ext uri="{FF2B5EF4-FFF2-40B4-BE49-F238E27FC236}">
                  <a16:creationId xmlns:a16="http://schemas.microsoft.com/office/drawing/2014/main" id="{0689463C-C874-4D30-93DB-CD5F1490E97F}"/>
                </a:ext>
              </a:extLst>
            </p:cNvPr>
            <p:cNvPicPr>
              <a:picLocks noChangeAspect="1"/>
            </p:cNvPicPr>
            <p:nvPr/>
          </p:nvPicPr>
          <p:blipFill>
            <a:blip r:embed="rId5"/>
            <a:stretch>
              <a:fillRect/>
            </a:stretch>
          </p:blipFill>
          <p:spPr>
            <a:xfrm>
              <a:off x="9981863" y="1225764"/>
              <a:ext cx="1873877" cy="2439311"/>
            </a:xfrm>
            <a:prstGeom prst="rect">
              <a:avLst/>
            </a:prstGeom>
          </p:spPr>
        </p:pic>
        <p:pic>
          <p:nvPicPr>
            <p:cNvPr id="7" name="Picture 6">
              <a:extLst>
                <a:ext uri="{FF2B5EF4-FFF2-40B4-BE49-F238E27FC236}">
                  <a16:creationId xmlns:a16="http://schemas.microsoft.com/office/drawing/2014/main" id="{A2CE503B-FCAB-4762-AAAC-87EC89D64755}"/>
                </a:ext>
              </a:extLst>
            </p:cNvPr>
            <p:cNvPicPr>
              <a:picLocks noChangeAspect="1"/>
            </p:cNvPicPr>
            <p:nvPr/>
          </p:nvPicPr>
          <p:blipFill>
            <a:blip r:embed="rId6"/>
            <a:stretch>
              <a:fillRect/>
            </a:stretch>
          </p:blipFill>
          <p:spPr>
            <a:xfrm>
              <a:off x="7895313" y="3756093"/>
              <a:ext cx="1877474" cy="2456244"/>
            </a:xfrm>
            <a:prstGeom prst="rect">
              <a:avLst/>
            </a:prstGeom>
          </p:spPr>
        </p:pic>
      </p:grpSp>
      <p:grpSp>
        <p:nvGrpSpPr>
          <p:cNvPr id="16" name="Group 15">
            <a:extLst>
              <a:ext uri="{FF2B5EF4-FFF2-40B4-BE49-F238E27FC236}">
                <a16:creationId xmlns:a16="http://schemas.microsoft.com/office/drawing/2014/main" id="{6415AE3F-D016-47F6-BFFE-2A5A7AC4D7FE}"/>
              </a:ext>
            </a:extLst>
          </p:cNvPr>
          <p:cNvGrpSpPr/>
          <p:nvPr/>
        </p:nvGrpSpPr>
        <p:grpSpPr>
          <a:xfrm>
            <a:off x="7868277" y="1220688"/>
            <a:ext cx="3984763" cy="5047832"/>
            <a:chOff x="14636071" y="1302824"/>
            <a:chExt cx="3984763" cy="5047832"/>
          </a:xfrm>
        </p:grpSpPr>
        <p:sp>
          <p:nvSpPr>
            <p:cNvPr id="14" name="Rectangle 13">
              <a:extLst>
                <a:ext uri="{FF2B5EF4-FFF2-40B4-BE49-F238E27FC236}">
                  <a16:creationId xmlns:a16="http://schemas.microsoft.com/office/drawing/2014/main" id="{084A65DB-1B46-4E40-AC3D-89C76C5BEE38}"/>
                </a:ext>
              </a:extLst>
            </p:cNvPr>
            <p:cNvSpPr/>
            <p:nvPr/>
          </p:nvSpPr>
          <p:spPr>
            <a:xfrm>
              <a:off x="14636071" y="1302824"/>
              <a:ext cx="3984763" cy="504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69733FE6-7A21-4FA8-9DE0-7B9DD1388E95}"/>
                </a:ext>
              </a:extLst>
            </p:cNvPr>
            <p:cNvGrpSpPr/>
            <p:nvPr/>
          </p:nvGrpSpPr>
          <p:grpSpPr>
            <a:xfrm>
              <a:off x="15015155" y="2229190"/>
              <a:ext cx="3226594" cy="3410608"/>
              <a:chOff x="12929190" y="1018604"/>
              <a:chExt cx="3226594" cy="3410608"/>
            </a:xfrm>
          </p:grpSpPr>
          <p:pic>
            <p:nvPicPr>
              <p:cNvPr id="9" name="Picture 8">
                <a:extLst>
                  <a:ext uri="{FF2B5EF4-FFF2-40B4-BE49-F238E27FC236}">
                    <a16:creationId xmlns:a16="http://schemas.microsoft.com/office/drawing/2014/main" id="{0FEFA771-A303-47BE-832B-C4C6DEF9D042}"/>
                  </a:ext>
                </a:extLst>
              </p:cNvPr>
              <p:cNvPicPr>
                <a:picLocks noChangeAspect="1"/>
              </p:cNvPicPr>
              <p:nvPr/>
            </p:nvPicPr>
            <p:blipFill rotWithShape="1">
              <a:blip r:embed="rId7"/>
              <a:srcRect b="1460"/>
              <a:stretch/>
            </p:blipFill>
            <p:spPr>
              <a:xfrm>
                <a:off x="12929190" y="1018604"/>
                <a:ext cx="3226594" cy="3410608"/>
              </a:xfrm>
              <a:prstGeom prst="rect">
                <a:avLst/>
              </a:prstGeom>
            </p:spPr>
          </p:pic>
          <p:sp>
            <p:nvSpPr>
              <p:cNvPr id="10" name="TextBox 9">
                <a:extLst>
                  <a:ext uri="{FF2B5EF4-FFF2-40B4-BE49-F238E27FC236}">
                    <a16:creationId xmlns:a16="http://schemas.microsoft.com/office/drawing/2014/main" id="{1ED6CBF4-5121-4A67-8660-28DC395A55D5}"/>
                  </a:ext>
                </a:extLst>
              </p:cNvPr>
              <p:cNvSpPr txBox="1"/>
              <p:nvPr/>
            </p:nvSpPr>
            <p:spPr>
              <a:xfrm rot="20896431">
                <a:off x="13375894" y="2214783"/>
                <a:ext cx="2375716" cy="1384995"/>
              </a:xfrm>
              <a:prstGeom prst="rect">
                <a:avLst/>
              </a:prstGeom>
              <a:solidFill>
                <a:srgbClr val="FAF968"/>
              </a:solidFill>
              <a:ln w="79375">
                <a:solidFill>
                  <a:schemeClr val="tx1"/>
                </a:solidFill>
              </a:ln>
            </p:spPr>
            <p:txBody>
              <a:bodyPr wrap="square" rtlCol="0">
                <a:spAutoFit/>
              </a:bodyPr>
              <a:lstStyle/>
              <a:p>
                <a:pPr algn="ctr"/>
                <a:r>
                  <a:rPr lang="en-US" sz="2800" b="1" dirty="0"/>
                  <a:t>Please see nurse before entering </a:t>
                </a:r>
              </a:p>
            </p:txBody>
          </p:sp>
        </p:grpSp>
      </p:grpSp>
    </p:spTree>
    <p:extLst>
      <p:ext uri="{BB962C8B-B14F-4D97-AF65-F5344CB8AC3E}">
        <p14:creationId xmlns:p14="http://schemas.microsoft.com/office/powerpoint/2010/main" val="542688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wipe(left)">
                                      <p:cBhvr>
                                        <p:cTn id="4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D1B693-0946-B944-8F41-5FB4DEDF9BDB}"/>
              </a:ext>
            </a:extLst>
          </p:cNvPr>
          <p:cNvSpPr txBox="1">
            <a:spLocks/>
          </p:cNvSpPr>
          <p:nvPr/>
        </p:nvSpPr>
        <p:spPr>
          <a:xfrm>
            <a:off x="687247" y="220138"/>
            <a:ext cx="10817506" cy="883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sz="3600" b="1" spc="100" dirty="0">
                <a:solidFill>
                  <a:srgbClr val="253746"/>
                </a:solidFill>
                <a:latin typeface="Helvetica" charset="0"/>
                <a:ea typeface="Helvetica" charset="0"/>
                <a:cs typeface="Helvetica" charset="0"/>
              </a:rPr>
              <a:t>Quality Care &amp; Resident Rights</a:t>
            </a:r>
            <a:endParaRPr lang="en-US" sz="3600" b="1" dirty="0">
              <a:solidFill>
                <a:srgbClr val="253746"/>
              </a:solidFill>
              <a:latin typeface="Helvetica" charset="0"/>
              <a:ea typeface="Helvetica" charset="0"/>
              <a:cs typeface="Helvetica" charset="0"/>
            </a:endParaRPr>
          </a:p>
        </p:txBody>
      </p:sp>
      <p:sp>
        <p:nvSpPr>
          <p:cNvPr id="11" name="TextBox 10">
            <a:extLst>
              <a:ext uri="{FF2B5EF4-FFF2-40B4-BE49-F238E27FC236}">
                <a16:creationId xmlns:a16="http://schemas.microsoft.com/office/drawing/2014/main" id="{C33C0E6D-20DD-3A1A-D889-D01E68AF6FF5}"/>
              </a:ext>
            </a:extLst>
          </p:cNvPr>
          <p:cNvSpPr txBox="1"/>
          <p:nvPr/>
        </p:nvSpPr>
        <p:spPr>
          <a:xfrm>
            <a:off x="166777" y="1436127"/>
            <a:ext cx="5612671" cy="2537940"/>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stStyle>
          <a:p>
            <a:pPr marL="381019" indent="-381019">
              <a:spcAft>
                <a:spcPts val="1200"/>
              </a:spcAft>
              <a:buFont typeface="Arial" panose="020B0604020202020204" pitchFamily="34" charset="0"/>
              <a:buChar char="•"/>
            </a:pPr>
            <a:r>
              <a:rPr lang="en-US" sz="2800" b="1" dirty="0">
                <a:latin typeface="Helvetica" pitchFamily="2" charset="0"/>
              </a:rPr>
              <a:t>Personal Protective Equipment (PPE)</a:t>
            </a:r>
          </a:p>
          <a:p>
            <a:pPr marL="381019" indent="-381019">
              <a:spcAft>
                <a:spcPts val="1200"/>
              </a:spcAft>
              <a:buFont typeface="Arial" panose="020B0604020202020204" pitchFamily="34" charset="0"/>
              <a:buChar char="•"/>
            </a:pPr>
            <a:r>
              <a:rPr lang="en-US" sz="2800" b="1" dirty="0">
                <a:latin typeface="Helvetica" pitchFamily="2" charset="0"/>
              </a:rPr>
              <a:t>Putting on and Taking Off</a:t>
            </a:r>
          </a:p>
          <a:p>
            <a:pPr marL="381019" indent="-381019">
              <a:spcAft>
                <a:spcPts val="1200"/>
              </a:spcAft>
              <a:buFont typeface="Arial" panose="020B0604020202020204" pitchFamily="34" charset="0"/>
              <a:buChar char="•"/>
            </a:pPr>
            <a:r>
              <a:rPr lang="en-US" sz="2800" b="1" dirty="0">
                <a:latin typeface="Helvetica" pitchFamily="2" charset="0"/>
              </a:rPr>
              <a:t>Three Primary Prevention Precautions</a:t>
            </a:r>
          </a:p>
        </p:txBody>
      </p:sp>
      <p:sp>
        <p:nvSpPr>
          <p:cNvPr id="6" name="TextBox 5">
            <a:extLst>
              <a:ext uri="{FF2B5EF4-FFF2-40B4-BE49-F238E27FC236}">
                <a16:creationId xmlns:a16="http://schemas.microsoft.com/office/drawing/2014/main" id="{467F2573-EAE0-38DE-1E8C-9E42C1BD1C0A}"/>
              </a:ext>
            </a:extLst>
          </p:cNvPr>
          <p:cNvSpPr txBox="1"/>
          <p:nvPr/>
        </p:nvSpPr>
        <p:spPr>
          <a:xfrm>
            <a:off x="287676" y="4289813"/>
            <a:ext cx="5387383" cy="1077218"/>
          </a:xfrm>
          <a:prstGeom prst="rect">
            <a:avLst/>
          </a:prstGeom>
          <a:solidFill>
            <a:schemeClr val="bg1"/>
          </a:solidFill>
        </p:spPr>
        <p:txBody>
          <a:bodyPr wrap="square" rtlCol="0">
            <a:spAutoFit/>
          </a:bodyPr>
          <a:lstStyle/>
          <a:p>
            <a:pPr algn="ctr"/>
            <a:r>
              <a:rPr lang="en-US" sz="3200" b="1" dirty="0">
                <a:latin typeface="Helvetica" pitchFamily="2" charset="0"/>
                <a:ea typeface="Open Sans" panose="020B0606030504020204" pitchFamily="34" charset="0"/>
                <a:cs typeface="Open Sans" panose="020B0606030504020204" pitchFamily="34" charset="0"/>
              </a:rPr>
              <a:t>Communication and Choice</a:t>
            </a:r>
          </a:p>
        </p:txBody>
      </p:sp>
      <p:sp>
        <p:nvSpPr>
          <p:cNvPr id="16" name="Flowchart: Connector 15">
            <a:extLst>
              <a:ext uri="{FF2B5EF4-FFF2-40B4-BE49-F238E27FC236}">
                <a16:creationId xmlns:a16="http://schemas.microsoft.com/office/drawing/2014/main" id="{228332A6-33A5-42B1-9527-4A48962A5E7C}"/>
              </a:ext>
            </a:extLst>
          </p:cNvPr>
          <p:cNvSpPr/>
          <p:nvPr/>
        </p:nvSpPr>
        <p:spPr>
          <a:xfrm>
            <a:off x="6620480" y="4354394"/>
            <a:ext cx="1485901" cy="139954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Connector 16">
            <a:extLst>
              <a:ext uri="{FF2B5EF4-FFF2-40B4-BE49-F238E27FC236}">
                <a16:creationId xmlns:a16="http://schemas.microsoft.com/office/drawing/2014/main" id="{4FA836B0-944A-4A87-8F75-3D018E8D330C}"/>
              </a:ext>
            </a:extLst>
          </p:cNvPr>
          <p:cNvSpPr/>
          <p:nvPr/>
        </p:nvSpPr>
        <p:spPr>
          <a:xfrm>
            <a:off x="6674908" y="1740153"/>
            <a:ext cx="1243696" cy="89879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Diagram 1">
            <a:extLst>
              <a:ext uri="{FF2B5EF4-FFF2-40B4-BE49-F238E27FC236}">
                <a16:creationId xmlns:a16="http://schemas.microsoft.com/office/drawing/2014/main" id="{41819821-4026-4D1C-9408-F9E5D0F042A9}"/>
              </a:ext>
            </a:extLst>
          </p:cNvPr>
          <p:cNvGraphicFramePr/>
          <p:nvPr>
            <p:extLst>
              <p:ext uri="{D42A27DB-BD31-4B8C-83A1-F6EECF244321}">
                <p14:modId xmlns:p14="http://schemas.microsoft.com/office/powerpoint/2010/main" val="739752824"/>
              </p:ext>
            </p:extLst>
          </p:nvPr>
        </p:nvGraphicFramePr>
        <p:xfrm>
          <a:off x="3652073" y="1071153"/>
          <a:ext cx="6729186" cy="4907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1" name="Group 20">
            <a:extLst>
              <a:ext uri="{FF2B5EF4-FFF2-40B4-BE49-F238E27FC236}">
                <a16:creationId xmlns:a16="http://schemas.microsoft.com/office/drawing/2014/main" id="{148BC014-2938-4892-9582-9D6168AFF3E9}"/>
              </a:ext>
            </a:extLst>
          </p:cNvPr>
          <p:cNvGrpSpPr/>
          <p:nvPr/>
        </p:nvGrpSpPr>
        <p:grpSpPr>
          <a:xfrm>
            <a:off x="5905371" y="2871879"/>
            <a:ext cx="1485901" cy="1164854"/>
            <a:chOff x="8128472" y="2871879"/>
            <a:chExt cx="1485901" cy="1164854"/>
          </a:xfrm>
        </p:grpSpPr>
        <p:sp>
          <p:nvSpPr>
            <p:cNvPr id="15" name="Flowchart: Connector 14">
              <a:extLst>
                <a:ext uri="{FF2B5EF4-FFF2-40B4-BE49-F238E27FC236}">
                  <a16:creationId xmlns:a16="http://schemas.microsoft.com/office/drawing/2014/main" id="{736897E5-238B-4C54-8A0B-1CB21E9FEFEB}"/>
                </a:ext>
              </a:extLst>
            </p:cNvPr>
            <p:cNvSpPr/>
            <p:nvPr/>
          </p:nvSpPr>
          <p:spPr>
            <a:xfrm>
              <a:off x="8128472" y="2871879"/>
              <a:ext cx="1485901" cy="1164854"/>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53C304-1278-4D31-925C-D7F70B5DCE60}"/>
                </a:ext>
              </a:extLst>
            </p:cNvPr>
            <p:cNvSpPr/>
            <p:nvPr/>
          </p:nvSpPr>
          <p:spPr>
            <a:xfrm>
              <a:off x="8264080" y="3075277"/>
              <a:ext cx="1214684" cy="898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lowchart: Connector 18">
            <a:extLst>
              <a:ext uri="{FF2B5EF4-FFF2-40B4-BE49-F238E27FC236}">
                <a16:creationId xmlns:a16="http://schemas.microsoft.com/office/drawing/2014/main" id="{6F7EC326-D4E6-47ED-8EB9-362A5090D7BD}"/>
              </a:ext>
            </a:extLst>
          </p:cNvPr>
          <p:cNvSpPr/>
          <p:nvPr/>
        </p:nvSpPr>
        <p:spPr>
          <a:xfrm>
            <a:off x="6808260" y="2046407"/>
            <a:ext cx="1110344" cy="457199"/>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Connector 19">
            <a:extLst>
              <a:ext uri="{FF2B5EF4-FFF2-40B4-BE49-F238E27FC236}">
                <a16:creationId xmlns:a16="http://schemas.microsoft.com/office/drawing/2014/main" id="{9C50A3DE-5FAA-4A3C-BE9D-AAA9B23A862C}"/>
              </a:ext>
            </a:extLst>
          </p:cNvPr>
          <p:cNvSpPr/>
          <p:nvPr/>
        </p:nvSpPr>
        <p:spPr>
          <a:xfrm>
            <a:off x="6808260" y="4582200"/>
            <a:ext cx="1318902" cy="87912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3158934A-5E53-41DD-BFEF-EA1F8F65D7C6}"/>
              </a:ext>
            </a:extLst>
          </p:cNvPr>
          <p:cNvGrpSpPr/>
          <p:nvPr/>
        </p:nvGrpSpPr>
        <p:grpSpPr>
          <a:xfrm>
            <a:off x="5656581" y="1197014"/>
            <a:ext cx="5599263" cy="5030350"/>
            <a:chOff x="7226202" y="1207165"/>
            <a:chExt cx="5599263" cy="5030350"/>
          </a:xfrm>
        </p:grpSpPr>
        <p:sp>
          <p:nvSpPr>
            <p:cNvPr id="23" name="Rectangle 22">
              <a:extLst>
                <a:ext uri="{FF2B5EF4-FFF2-40B4-BE49-F238E27FC236}">
                  <a16:creationId xmlns:a16="http://schemas.microsoft.com/office/drawing/2014/main" id="{704AF162-13B2-480F-8410-B26B657FFF15}"/>
                </a:ext>
              </a:extLst>
            </p:cNvPr>
            <p:cNvSpPr/>
            <p:nvPr/>
          </p:nvSpPr>
          <p:spPr>
            <a:xfrm>
              <a:off x="7774369" y="1207165"/>
              <a:ext cx="3268585" cy="503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 name="Diagram 21">
              <a:extLst>
                <a:ext uri="{FF2B5EF4-FFF2-40B4-BE49-F238E27FC236}">
                  <a16:creationId xmlns:a16="http://schemas.microsoft.com/office/drawing/2014/main" id="{B9B98406-39B0-41A7-8026-7AA18E10DC6D}"/>
                </a:ext>
              </a:extLst>
            </p:cNvPr>
            <p:cNvGraphicFramePr/>
            <p:nvPr>
              <p:extLst>
                <p:ext uri="{D42A27DB-BD31-4B8C-83A1-F6EECF244321}">
                  <p14:modId xmlns:p14="http://schemas.microsoft.com/office/powerpoint/2010/main" val="1307821717"/>
                </p:ext>
              </p:extLst>
            </p:nvPr>
          </p:nvGraphicFramePr>
          <p:xfrm>
            <a:off x="7226202" y="2222619"/>
            <a:ext cx="5599263" cy="33432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extLst>
      <p:ext uri="{BB962C8B-B14F-4D97-AF65-F5344CB8AC3E}">
        <p14:creationId xmlns:p14="http://schemas.microsoft.com/office/powerpoint/2010/main" val="427266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Graphic spid="2" grpId="0">
        <p:bldAsOne/>
      </p:bldGraphic>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11200" y="381000"/>
            <a:ext cx="10769600" cy="622414"/>
          </a:xfrm>
          <a:prstGeom prst="rect">
            <a:avLst/>
          </a:prstGeom>
        </p:spPr>
        <p:txBody>
          <a:bodyPr wrap="square" lIns="0" tIns="0" rIns="0" bIns="0" rtlCol="0" anchor="t">
            <a:spAutoFit/>
          </a:bodyPr>
          <a:lstStyle/>
          <a:p>
            <a:pPr>
              <a:lnSpc>
                <a:spcPts val="5464"/>
              </a:lnSpc>
            </a:pPr>
            <a:r>
              <a:rPr lang="en-US" sz="3200" b="1" dirty="0">
                <a:solidFill>
                  <a:srgbClr val="253746"/>
                </a:solidFill>
                <a:latin typeface="Helvetica" pitchFamily="2" charset="0"/>
                <a:ea typeface="Open Sans" panose="020B0606030504020204" pitchFamily="34" charset="0"/>
                <a:cs typeface="Open Sans" panose="020B0606030504020204" pitchFamily="34" charset="0"/>
              </a:rPr>
              <a:t>Resident &amp; Advocate: Rights &amp; Responsibilities</a:t>
            </a:r>
          </a:p>
        </p:txBody>
      </p:sp>
      <p:sp>
        <p:nvSpPr>
          <p:cNvPr id="5" name="TextBox 5"/>
          <p:cNvSpPr txBox="1"/>
          <p:nvPr/>
        </p:nvSpPr>
        <p:spPr>
          <a:xfrm>
            <a:off x="711200" y="1417886"/>
            <a:ext cx="10769600" cy="4567277"/>
          </a:xfrm>
          <a:prstGeom prst="rect">
            <a:avLst/>
          </a:prstGeom>
        </p:spPr>
        <p:txBody>
          <a:bodyPr/>
          <a:lstStyle>
            <a:defPPr>
              <a:defRPr lang="en-US"/>
            </a:defPPr>
            <a:lvl1pPr>
              <a:lnSpc>
                <a:spcPct val="90000"/>
              </a:lnSpc>
              <a:spcBef>
                <a:spcPct val="0"/>
              </a:spcBef>
              <a:buNone/>
              <a:defRPr sz="4400">
                <a:latin typeface="+mj-lt"/>
                <a:ea typeface="+mj-ea"/>
                <a:cs typeface="+mj-cs"/>
              </a:defRPr>
            </a:lvl1pPr>
            <a:lvl2pPr marL="1221921" lvl="1" indent="-610961">
              <a:lnSpc>
                <a:spcPts val="7923"/>
              </a:lnSpc>
              <a:buFont typeface="Arial"/>
              <a:buChar char="•"/>
              <a:defRPr sz="5659">
                <a:solidFill>
                  <a:srgbClr val="7F7F7F"/>
                </a:solidFill>
                <a:latin typeface="Helvetica" pitchFamily="2" charset="0"/>
                <a:ea typeface="Open Sans" panose="020B0606030504020204" pitchFamily="34" charset="0"/>
                <a:cs typeface="Open Sans" panose="020B0606030504020204" pitchFamily="34" charset="0"/>
              </a:defRPr>
            </a:lvl2pPr>
            <a:lvl3pPr marL="1679121" lvl="2" indent="-610961">
              <a:lnSpc>
                <a:spcPts val="7923"/>
              </a:lnSpc>
              <a:buFont typeface="Arial"/>
              <a:buChar char="•"/>
              <a:defRPr sz="4800">
                <a:solidFill>
                  <a:srgbClr val="7F7F7F"/>
                </a:solidFill>
                <a:latin typeface="Helvetica" pitchFamily="2" charset="0"/>
                <a:ea typeface="Open Sans" panose="020B0606030504020204" pitchFamily="34" charset="0"/>
                <a:cs typeface="Open Sans" panose="020B0606030504020204" pitchFamily="34" charset="0"/>
              </a:defRPr>
            </a:lvl3pPr>
          </a:lstStyle>
          <a:p>
            <a:pPr lvl="1">
              <a:lnSpc>
                <a:spcPct val="100000"/>
              </a:lnSpc>
              <a:spcAft>
                <a:spcPts val="1600"/>
              </a:spcAft>
            </a:pPr>
            <a:r>
              <a:rPr lang="en-US" sz="3200" dirty="0">
                <a:solidFill>
                  <a:schemeClr val="tx1"/>
                </a:solidFill>
              </a:rPr>
              <a:t>Communication</a:t>
            </a:r>
          </a:p>
          <a:p>
            <a:pPr lvl="2">
              <a:lnSpc>
                <a:spcPct val="100000"/>
              </a:lnSpc>
              <a:spcAft>
                <a:spcPts val="1600"/>
              </a:spcAft>
            </a:pPr>
            <a:r>
              <a:rPr lang="en-US" sz="2800" dirty="0">
                <a:solidFill>
                  <a:schemeClr val="tx1"/>
                </a:solidFill>
              </a:rPr>
              <a:t>Prevention precautions</a:t>
            </a:r>
          </a:p>
          <a:p>
            <a:pPr lvl="2">
              <a:lnSpc>
                <a:spcPct val="100000"/>
              </a:lnSpc>
              <a:spcAft>
                <a:spcPts val="1600"/>
              </a:spcAft>
            </a:pPr>
            <a:r>
              <a:rPr lang="en-US" sz="2800" dirty="0">
                <a:solidFill>
                  <a:schemeClr val="tx1"/>
                </a:solidFill>
              </a:rPr>
              <a:t>Duration </a:t>
            </a:r>
          </a:p>
          <a:p>
            <a:pPr lvl="2">
              <a:lnSpc>
                <a:spcPct val="100000"/>
              </a:lnSpc>
              <a:spcAft>
                <a:spcPts val="1600"/>
              </a:spcAft>
            </a:pPr>
            <a:r>
              <a:rPr lang="en-US" sz="2800" dirty="0">
                <a:solidFill>
                  <a:schemeClr val="tx1"/>
                </a:solidFill>
              </a:rPr>
              <a:t>Education</a:t>
            </a:r>
            <a:endParaRPr lang="en-US" sz="2400" dirty="0">
              <a:solidFill>
                <a:schemeClr val="tx1"/>
              </a:solidFill>
            </a:endParaRPr>
          </a:p>
          <a:p>
            <a:pPr lvl="1">
              <a:lnSpc>
                <a:spcPct val="100000"/>
              </a:lnSpc>
              <a:spcAft>
                <a:spcPts val="1600"/>
              </a:spcAft>
            </a:pPr>
            <a:r>
              <a:rPr lang="en-US" sz="3200" dirty="0">
                <a:solidFill>
                  <a:schemeClr val="tx1"/>
                </a:solidFill>
              </a:rPr>
              <a:t>Choice</a:t>
            </a:r>
            <a:endParaRPr lang="en-US" sz="2800" dirty="0">
              <a:solidFill>
                <a:schemeClr val="tx1"/>
              </a:solidFill>
              <a:latin typeface="Helvetica" panose="020B0604020202020204" pitchFamily="34" charset="0"/>
              <a:cs typeface="Helvetica" panose="020B0604020202020204" pitchFamily="34" charset="0"/>
            </a:endParaRPr>
          </a:p>
          <a:p>
            <a:pPr lvl="2">
              <a:lnSpc>
                <a:spcPct val="100000"/>
              </a:lnSpc>
              <a:spcAft>
                <a:spcPts val="533"/>
              </a:spcAft>
            </a:pPr>
            <a:r>
              <a:rPr lang="en-US" sz="2800" dirty="0">
                <a:solidFill>
                  <a:schemeClr val="tx1"/>
                </a:solidFill>
                <a:latin typeface="Helvetica" panose="020B0604020202020204" pitchFamily="34" charset="0"/>
                <a:cs typeface="Helvetica" panose="020B0604020202020204" pitchFamily="34" charset="0"/>
              </a:rPr>
              <a:t>Activities</a:t>
            </a:r>
          </a:p>
        </p:txBody>
      </p:sp>
    </p:spTree>
    <p:extLst>
      <p:ext uri="{BB962C8B-B14F-4D97-AF65-F5344CB8AC3E}">
        <p14:creationId xmlns:p14="http://schemas.microsoft.com/office/powerpoint/2010/main" val="1525994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09600" y="386695"/>
            <a:ext cx="10769600" cy="606833"/>
          </a:xfrm>
          <a:prstGeom prst="rect">
            <a:avLst/>
          </a:prstGeom>
        </p:spPr>
        <p:txBody>
          <a:bodyPr wrap="square" lIns="0" tIns="0" rIns="0" bIns="0" rtlCol="0" anchor="t">
            <a:spAutoFit/>
          </a:bodyPr>
          <a:lstStyle/>
          <a:p>
            <a:pPr>
              <a:lnSpc>
                <a:spcPts val="5464"/>
              </a:lnSpc>
            </a:pPr>
            <a:r>
              <a:rPr lang="en-US" sz="2667" b="1" dirty="0">
                <a:solidFill>
                  <a:srgbClr val="253746"/>
                </a:solidFill>
                <a:latin typeface="Helvetica" pitchFamily="2" charset="0"/>
                <a:ea typeface="Open Sans" panose="020B0606030504020204" pitchFamily="34" charset="0"/>
                <a:cs typeface="Open Sans" panose="020B0606030504020204" pitchFamily="34" charset="0"/>
              </a:rPr>
              <a:t>Nursing Home Requirements: Infection Prevention &amp; Control</a:t>
            </a:r>
          </a:p>
        </p:txBody>
      </p:sp>
      <p:sp>
        <p:nvSpPr>
          <p:cNvPr id="5" name="TextBox 5"/>
          <p:cNvSpPr txBox="1"/>
          <p:nvPr/>
        </p:nvSpPr>
        <p:spPr>
          <a:xfrm>
            <a:off x="1168400" y="1842169"/>
            <a:ext cx="10210800" cy="2767937"/>
          </a:xfrm>
          <a:prstGeom prst="rect">
            <a:avLst/>
          </a:prstGeom>
        </p:spPr>
        <p:txBody>
          <a:bodyPr wrap="square" lIns="0" tIns="0" rIns="0" bIns="0" rtlCol="0" anchor="t">
            <a:spAutoFit/>
          </a:bodyPr>
          <a:lstStyle/>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Infection control policies and procedures including standard and transmission-based precautions </a:t>
            </a:r>
          </a:p>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Least duration and restriction to the resident</a:t>
            </a:r>
          </a:p>
          <a:p>
            <a:pPr marL="687409" lvl="1" indent="-343705">
              <a:spcAft>
                <a:spcPts val="1600"/>
              </a:spcAft>
              <a:buFont typeface="Arial"/>
              <a:buChar char="•"/>
            </a:pPr>
            <a:r>
              <a:rPr lang="en-US" sz="2667" dirty="0">
                <a:latin typeface="Helvetica" pitchFamily="2" charset="0"/>
                <a:ea typeface="Open Sans" panose="020B0606030504020204" pitchFamily="34" charset="0"/>
                <a:cs typeface="Open Sans" panose="020B0606030504020204" pitchFamily="34" charset="0"/>
              </a:rPr>
              <a:t>Ensure psychosocial needs during prevention precautions</a:t>
            </a:r>
          </a:p>
          <a:p>
            <a:pPr marL="687409" lvl="1" indent="-343705">
              <a:lnSpc>
                <a:spcPts val="4457"/>
              </a:lnSpc>
              <a:buFont typeface="Arial"/>
              <a:buChar char="•"/>
            </a:pPr>
            <a:endParaRPr lang="en-US" sz="2667" b="1" dirty="0">
              <a:solidFill>
                <a:srgbClr val="7F7F7F"/>
              </a:solidFill>
              <a:latin typeface="Helvetica" pitchFamily="2" charset="0"/>
              <a:ea typeface="Open Sans" panose="020B0606030504020204" pitchFamily="34" charset="0"/>
              <a:cs typeface="Open Sans" panose="020B0606030504020204" pitchFamily="34" charset="0"/>
            </a:endParaRPr>
          </a:p>
        </p:txBody>
      </p:sp>
      <p:sp>
        <p:nvSpPr>
          <p:cNvPr id="6" name="TextBox 5"/>
          <p:cNvSpPr txBox="1"/>
          <p:nvPr/>
        </p:nvSpPr>
        <p:spPr>
          <a:xfrm>
            <a:off x="812800" y="2359105"/>
            <a:ext cx="9677401" cy="1734064"/>
          </a:xfrm>
          <a:prstGeom prst="rect">
            <a:avLst/>
          </a:prstGeom>
          <a:noFill/>
        </p:spPr>
        <p:txBody>
          <a:bodyPr wrap="square" rtlCol="0">
            <a:spAutoFit/>
          </a:bodyPr>
          <a:lstStyle/>
          <a:p>
            <a:pPr marL="381019" indent="-381019" algn="ctr">
              <a:buFont typeface="Arial" panose="020B0604020202020204" pitchFamily="34" charset="0"/>
              <a:buChar char="•"/>
            </a:pPr>
            <a:r>
              <a:rPr lang="en-US" sz="2667" b="1" dirty="0">
                <a:latin typeface="Helvetica" pitchFamily="2" charset="0"/>
                <a:ea typeface="Open Sans" panose="020B0606030504020204" pitchFamily="34" charset="0"/>
                <a:cs typeface="Open Sans" panose="020B0606030504020204" pitchFamily="34" charset="0"/>
              </a:rPr>
              <a:t>Strong Infection Prevention and Control Program</a:t>
            </a:r>
          </a:p>
          <a:p>
            <a:pPr marL="381019" indent="-381019" algn="ctr">
              <a:buFont typeface="Arial" panose="020B0604020202020204" pitchFamily="34" charset="0"/>
              <a:buChar char="•"/>
            </a:pPr>
            <a:endParaRPr lang="en-US" sz="2667" b="1" dirty="0">
              <a:latin typeface="Helvetica" pitchFamily="2" charset="0"/>
              <a:ea typeface="Open Sans" panose="020B0606030504020204" pitchFamily="34" charset="0"/>
              <a:cs typeface="Open Sans" panose="020B0606030504020204" pitchFamily="34" charset="0"/>
            </a:endParaRPr>
          </a:p>
          <a:p>
            <a:pPr marL="381019" indent="-381019" algn="ctr">
              <a:buFont typeface="Arial" panose="020B0604020202020204" pitchFamily="34" charset="0"/>
              <a:buChar char="•"/>
            </a:pPr>
            <a:r>
              <a:rPr lang="en-US" sz="2667" b="1" dirty="0">
                <a:latin typeface="Helvetica" pitchFamily="2" charset="0"/>
                <a:ea typeface="Open Sans" panose="020B0606030504020204" pitchFamily="34" charset="0"/>
                <a:cs typeface="Open Sans" panose="020B0606030504020204" pitchFamily="34" charset="0"/>
              </a:rPr>
              <a:t>Federal and State Law Requirements</a:t>
            </a:r>
          </a:p>
          <a:p>
            <a:pPr algn="ctr"/>
            <a:endParaRPr lang="en-US" sz="2667" b="1" dirty="0">
              <a:solidFill>
                <a:srgbClr val="7F7F7F"/>
              </a:solidFill>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90382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left)">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96743" y="390540"/>
            <a:ext cx="8826137" cy="63408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rPr>
              <a:t>Mr. Moore and The Sanchez Family</a:t>
            </a:r>
          </a:p>
        </p:txBody>
      </p:sp>
      <p:sp>
        <p:nvSpPr>
          <p:cNvPr id="9" name="TextBox 5"/>
          <p:cNvSpPr txBox="1"/>
          <p:nvPr/>
        </p:nvSpPr>
        <p:spPr>
          <a:xfrm>
            <a:off x="6448937" y="1775790"/>
            <a:ext cx="5691160" cy="3308598"/>
          </a:xfrm>
          <a:prstGeom prst="rect">
            <a:avLst/>
          </a:prstGeom>
        </p:spPr>
        <p:txBody>
          <a:bodyPr wrap="square" lIns="0" tIns="0" rIns="0" bIns="0" rtlCol="0" anchor="t">
            <a:spAutoFit/>
          </a:bodyPr>
          <a:lstStyle/>
          <a:p>
            <a:pPr marL="779685" lvl="1" indent="-389843">
              <a:spcAft>
                <a:spcPts val="1600"/>
              </a:spcAft>
              <a:buFont typeface="Arial"/>
              <a:buChar char="•"/>
            </a:pPr>
            <a:r>
              <a:rPr lang="en-US" sz="3200" dirty="0">
                <a:latin typeface="Helvetica" pitchFamily="2" charset="0"/>
              </a:rPr>
              <a:t>Communication</a:t>
            </a:r>
          </a:p>
          <a:p>
            <a:pPr marL="1084500" lvl="2" indent="-389843">
              <a:spcAft>
                <a:spcPts val="533"/>
              </a:spcAft>
              <a:buFont typeface="Arial"/>
              <a:buChar char="•"/>
            </a:pPr>
            <a:r>
              <a:rPr lang="en-US" sz="2800" dirty="0">
                <a:latin typeface="Helvetica" pitchFamily="2" charset="0"/>
              </a:rPr>
              <a:t>Transfer precautions</a:t>
            </a:r>
          </a:p>
          <a:p>
            <a:pPr marL="1084500" lvl="2" indent="-389843">
              <a:spcAft>
                <a:spcPts val="533"/>
              </a:spcAft>
              <a:buFont typeface="Arial"/>
              <a:buChar char="•"/>
            </a:pPr>
            <a:r>
              <a:rPr lang="en-US" sz="2800" dirty="0">
                <a:latin typeface="Helvetica" pitchFamily="2" charset="0"/>
              </a:rPr>
              <a:t>New prevention precautions</a:t>
            </a:r>
            <a:br>
              <a:rPr lang="en-US" sz="3200" dirty="0">
                <a:latin typeface="Helvetica" pitchFamily="2" charset="0"/>
              </a:rPr>
            </a:br>
            <a:r>
              <a:rPr lang="en-US" sz="3200" dirty="0">
                <a:latin typeface="Helvetica" pitchFamily="2" charset="0"/>
              </a:rPr>
              <a:t> </a:t>
            </a:r>
          </a:p>
          <a:p>
            <a:pPr marL="779685" lvl="1" indent="-389843">
              <a:spcAft>
                <a:spcPts val="1600"/>
              </a:spcAft>
              <a:buFont typeface="Arial"/>
              <a:buChar char="•"/>
            </a:pPr>
            <a:r>
              <a:rPr lang="en-US" sz="3200" dirty="0">
                <a:latin typeface="Helvetica" pitchFamily="2" charset="0"/>
              </a:rPr>
              <a:t>Choice</a:t>
            </a:r>
          </a:p>
          <a:p>
            <a:pPr marL="1084500" lvl="2" indent="-389843">
              <a:spcAft>
                <a:spcPts val="533"/>
              </a:spcAft>
              <a:buFont typeface="Arial"/>
              <a:buChar char="•"/>
            </a:pPr>
            <a:r>
              <a:rPr lang="en-US" sz="2800" dirty="0">
                <a:latin typeface="Helvetica" pitchFamily="2" charset="0"/>
              </a:rPr>
              <a:t>Activities </a:t>
            </a:r>
          </a:p>
        </p:txBody>
      </p:sp>
      <p:pic>
        <p:nvPicPr>
          <p:cNvPr id="15" name="Picture 14">
            <a:extLst>
              <a:ext uri="{FF2B5EF4-FFF2-40B4-BE49-F238E27FC236}">
                <a16:creationId xmlns:a16="http://schemas.microsoft.com/office/drawing/2014/main" id="{24953AE2-2CEF-4643-91AA-43410F211B8F}"/>
              </a:ext>
            </a:extLst>
          </p:cNvPr>
          <p:cNvPicPr>
            <a:picLocks noChangeAspect="1"/>
          </p:cNvPicPr>
          <p:nvPr/>
        </p:nvPicPr>
        <p:blipFill>
          <a:blip r:embed="rId3"/>
          <a:stretch>
            <a:fillRect/>
          </a:stretch>
        </p:blipFill>
        <p:spPr>
          <a:xfrm flipH="1">
            <a:off x="154344" y="1482535"/>
            <a:ext cx="2015639" cy="2632072"/>
          </a:xfrm>
          <a:prstGeom prst="rect">
            <a:avLst/>
          </a:prstGeom>
        </p:spPr>
      </p:pic>
      <p:pic>
        <p:nvPicPr>
          <p:cNvPr id="23" name="Picture 22">
            <a:extLst>
              <a:ext uri="{FF2B5EF4-FFF2-40B4-BE49-F238E27FC236}">
                <a16:creationId xmlns:a16="http://schemas.microsoft.com/office/drawing/2014/main" id="{81D8262B-6AFE-4121-8C3A-DE43ACC70987}"/>
              </a:ext>
            </a:extLst>
          </p:cNvPr>
          <p:cNvPicPr>
            <a:picLocks noChangeAspect="1"/>
          </p:cNvPicPr>
          <p:nvPr/>
        </p:nvPicPr>
        <p:blipFill>
          <a:blip r:embed="rId4"/>
          <a:stretch>
            <a:fillRect/>
          </a:stretch>
        </p:blipFill>
        <p:spPr>
          <a:xfrm>
            <a:off x="2334938" y="2403218"/>
            <a:ext cx="2107330" cy="3414148"/>
          </a:xfrm>
          <a:prstGeom prst="rect">
            <a:avLst/>
          </a:prstGeom>
        </p:spPr>
      </p:pic>
      <p:pic>
        <p:nvPicPr>
          <p:cNvPr id="24" name="Picture 23">
            <a:extLst>
              <a:ext uri="{FF2B5EF4-FFF2-40B4-BE49-F238E27FC236}">
                <a16:creationId xmlns:a16="http://schemas.microsoft.com/office/drawing/2014/main" id="{B4B7AE0E-BE9B-40F7-8E5E-09BD0228721C}"/>
              </a:ext>
            </a:extLst>
          </p:cNvPr>
          <p:cNvPicPr>
            <a:picLocks noChangeAspect="1"/>
          </p:cNvPicPr>
          <p:nvPr/>
        </p:nvPicPr>
        <p:blipFill>
          <a:blip r:embed="rId5"/>
          <a:stretch>
            <a:fillRect/>
          </a:stretch>
        </p:blipFill>
        <p:spPr>
          <a:xfrm flipH="1">
            <a:off x="4607223" y="1458526"/>
            <a:ext cx="1806007" cy="2632072"/>
          </a:xfrm>
          <a:prstGeom prst="rect">
            <a:avLst/>
          </a:prstGeom>
        </p:spPr>
      </p:pic>
      <p:pic>
        <p:nvPicPr>
          <p:cNvPr id="3" name="Picture 2">
            <a:extLst>
              <a:ext uri="{FF2B5EF4-FFF2-40B4-BE49-F238E27FC236}">
                <a16:creationId xmlns:a16="http://schemas.microsoft.com/office/drawing/2014/main" id="{BF049EEB-BC23-4C9C-806C-49E14F1A4236}"/>
              </a:ext>
            </a:extLst>
          </p:cNvPr>
          <p:cNvPicPr>
            <a:picLocks noChangeAspect="1"/>
          </p:cNvPicPr>
          <p:nvPr/>
        </p:nvPicPr>
        <p:blipFill>
          <a:blip r:embed="rId6"/>
          <a:stretch>
            <a:fillRect/>
          </a:stretch>
        </p:blipFill>
        <p:spPr>
          <a:xfrm>
            <a:off x="2390584" y="2573338"/>
            <a:ext cx="2107330" cy="3536169"/>
          </a:xfrm>
          <a:prstGeom prst="rect">
            <a:avLst/>
          </a:prstGeom>
        </p:spPr>
      </p:pic>
      <p:pic>
        <p:nvPicPr>
          <p:cNvPr id="6" name="Picture 5">
            <a:extLst>
              <a:ext uri="{FF2B5EF4-FFF2-40B4-BE49-F238E27FC236}">
                <a16:creationId xmlns:a16="http://schemas.microsoft.com/office/drawing/2014/main" id="{68B9FCA0-AD91-4065-AA51-BFF6151B921A}"/>
              </a:ext>
            </a:extLst>
          </p:cNvPr>
          <p:cNvPicPr>
            <a:picLocks noChangeAspect="1"/>
          </p:cNvPicPr>
          <p:nvPr/>
        </p:nvPicPr>
        <p:blipFill>
          <a:blip r:embed="rId7"/>
          <a:stretch>
            <a:fillRect/>
          </a:stretch>
        </p:blipFill>
        <p:spPr>
          <a:xfrm>
            <a:off x="2178049" y="2644256"/>
            <a:ext cx="2358323" cy="3465251"/>
          </a:xfrm>
          <a:prstGeom prst="rect">
            <a:avLst/>
          </a:prstGeom>
        </p:spPr>
      </p:pic>
    </p:spTree>
    <p:extLst>
      <p:ext uri="{BB962C8B-B14F-4D97-AF65-F5344CB8AC3E}">
        <p14:creationId xmlns:p14="http://schemas.microsoft.com/office/powerpoint/2010/main" val="385272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left)">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fade">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animEffect transition="in" filter="fade">
                                      <p:cBhvr>
                                        <p:cTn id="49" dur="500"/>
                                        <p:tgtEl>
                                          <p:spTgt spid="9">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4" end="4"/>
                                            </p:txEl>
                                          </p:spTgt>
                                        </p:tgtEl>
                                        <p:attrNameLst>
                                          <p:attrName>style.visibility</p:attrName>
                                        </p:attrNameLst>
                                      </p:cBhvr>
                                      <p:to>
                                        <p:strVal val="visible"/>
                                      </p:to>
                                    </p:set>
                                    <p:animEffect transition="in" filter="fade">
                                      <p:cBhvr>
                                        <p:cTn id="54"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660400" y="381000"/>
            <a:ext cx="10769600"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Discussion</a:t>
            </a:r>
          </a:p>
        </p:txBody>
      </p:sp>
      <p:sp>
        <p:nvSpPr>
          <p:cNvPr id="5" name="TextBox 5"/>
          <p:cNvSpPr txBox="1"/>
          <p:nvPr/>
        </p:nvSpPr>
        <p:spPr>
          <a:xfrm>
            <a:off x="355599" y="1284823"/>
            <a:ext cx="10340753" cy="4288353"/>
          </a:xfrm>
          <a:prstGeom prst="rect">
            <a:avLst/>
          </a:prstGeom>
        </p:spPr>
        <p:txBody>
          <a:bodyPr wrap="square" lIns="0" tIns="0" rIns="0" bIns="0" rtlCol="0" anchor="t">
            <a:spAutoFit/>
          </a:bodyPr>
          <a:lstStyle/>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Have you ever used PPE? Did you feel  you had the right information or training to use it properly? What can a nursing home do to help you feel more comfortable in using PPE? </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Have you or someone you know ever used a prevention precaution, such as transmission-based precautions? Were there issues with feeling isolated from others? </a:t>
            </a:r>
          </a:p>
          <a:p>
            <a:pPr marL="687409" lvl="1" indent="-343705">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Have you heard of enhanced-barrier precautions? What do you think of this type of special prevention precaution developed just for nursing homes?</a:t>
            </a:r>
          </a:p>
        </p:txBody>
      </p:sp>
    </p:spTree>
    <p:extLst>
      <p:ext uri="{BB962C8B-B14F-4D97-AF65-F5344CB8AC3E}">
        <p14:creationId xmlns:p14="http://schemas.microsoft.com/office/powerpoint/2010/main" val="371773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21898" y="183828"/>
            <a:ext cx="10769600" cy="893771"/>
          </a:xfrm>
          <a:prstGeom prst="rect">
            <a:avLst/>
          </a:prstGeom>
        </p:spPr>
        <p:txBody>
          <a:bodyPr wrap="square" lIns="0" tIns="0" rIns="0" bIns="0" rtlCol="0" anchor="t">
            <a:spAutoFit/>
          </a:bodyPr>
          <a:lstStyle>
            <a:defPPr>
              <a:defRPr lang="en-US"/>
            </a:defPPr>
            <a:lvl1pPr algn="ctr">
              <a:lnSpc>
                <a:spcPts val="8195"/>
              </a:lnSpc>
              <a:defRPr sz="5400" b="1">
                <a:solidFill>
                  <a:srgbClr val="253746"/>
                </a:solidFill>
                <a:latin typeface="Helvetica" pitchFamily="2" charset="0"/>
                <a:ea typeface="Open Sans" panose="020B0606030504020204" pitchFamily="34" charset="0"/>
                <a:cs typeface="Open Sans" panose="020B0606030504020204" pitchFamily="34" charset="0"/>
              </a:defRPr>
            </a:lvl1pPr>
          </a:lstStyle>
          <a:p>
            <a:pPr algn="l"/>
            <a:r>
              <a:rPr lang="en-US" sz="3600" dirty="0"/>
              <a:t>Advocacy: Next Steps</a:t>
            </a:r>
          </a:p>
        </p:txBody>
      </p:sp>
      <p:sp>
        <p:nvSpPr>
          <p:cNvPr id="5" name="TextBox 5"/>
          <p:cNvSpPr txBox="1"/>
          <p:nvPr/>
        </p:nvSpPr>
        <p:spPr>
          <a:xfrm>
            <a:off x="304799" y="1152236"/>
            <a:ext cx="11603183" cy="4592604"/>
          </a:xfrm>
          <a:prstGeom prst="rect">
            <a:avLst/>
          </a:prstGeom>
        </p:spPr>
        <p:txBody>
          <a:bodyPr wrap="square" lIns="0" tIns="0" rIns="0" bIns="0" rtlCol="0" anchor="t">
            <a:spAutoFit/>
          </a:bodyPr>
          <a:lstStyle/>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Education</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Nursing home specific policies and procedures</a:t>
            </a:r>
          </a:p>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Engagement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Resident or family council to review policies and monitoring</a:t>
            </a:r>
          </a:p>
          <a:p>
            <a:pPr marL="687409" lvl="1" indent="-343705">
              <a:lnSpc>
                <a:spcPts val="4457"/>
              </a:lnSpc>
              <a:spcAft>
                <a:spcPts val="800"/>
              </a:spcAft>
              <a:buFont typeface="Arial"/>
              <a:buChar char="•"/>
            </a:pPr>
            <a:r>
              <a:rPr lang="en-US" sz="2800" b="1" dirty="0">
                <a:latin typeface="Helvetica" pitchFamily="2" charset="0"/>
                <a:ea typeface="Open Sans" panose="020B0606030504020204" pitchFamily="34" charset="0"/>
                <a:cs typeface="Open Sans" panose="020B0606030504020204" pitchFamily="34" charset="0"/>
              </a:rPr>
              <a:t>Empowerment</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Quality assurance and assessment committee (QAA committee) </a:t>
            </a:r>
          </a:p>
          <a:p>
            <a:pPr marL="992224" lvl="2" indent="-343705">
              <a:lnSpc>
                <a:spcPts val="4457"/>
              </a:lnSpc>
              <a:spcAft>
                <a:spcPts val="8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Resident and/or family member role in monitoring</a:t>
            </a:r>
          </a:p>
        </p:txBody>
      </p:sp>
    </p:spTree>
    <p:extLst>
      <p:ext uri="{BB962C8B-B14F-4D97-AF65-F5344CB8AC3E}">
        <p14:creationId xmlns:p14="http://schemas.microsoft.com/office/powerpoint/2010/main" val="3185924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1EEDACA3-E3FB-67B1-0938-F085C14B1F90}"/>
              </a:ext>
            </a:extLst>
          </p:cNvPr>
          <p:cNvPicPr>
            <a:picLocks noChangeAspect="1"/>
          </p:cNvPicPr>
          <p:nvPr/>
        </p:nvPicPr>
        <p:blipFill rotWithShape="1">
          <a:blip r:embed="rId3"/>
          <a:srcRect r="1353" b="26056"/>
          <a:stretch/>
        </p:blipFill>
        <p:spPr>
          <a:xfrm>
            <a:off x="4054988" y="2031104"/>
            <a:ext cx="4092493" cy="3067632"/>
          </a:xfrm>
          <a:prstGeom prst="rect">
            <a:avLst/>
          </a:prstGeom>
        </p:spPr>
      </p:pic>
      <p:sp>
        <p:nvSpPr>
          <p:cNvPr id="10" name="Rectangle 9">
            <a:extLst>
              <a:ext uri="{FF2B5EF4-FFF2-40B4-BE49-F238E27FC236}">
                <a16:creationId xmlns:a16="http://schemas.microsoft.com/office/drawing/2014/main" id="{5EFD3C98-F710-BF9C-7054-C56D55506EF0}"/>
              </a:ext>
            </a:extLst>
          </p:cNvPr>
          <p:cNvSpPr/>
          <p:nvPr/>
        </p:nvSpPr>
        <p:spPr>
          <a:xfrm>
            <a:off x="2932545" y="307499"/>
            <a:ext cx="6326909" cy="1117935"/>
          </a:xfrm>
          <a:prstGeom prst="rect">
            <a:avLst/>
          </a:prstGeom>
        </p:spPr>
        <p:txBody>
          <a:bodyPr wrap="square">
            <a:spAutoFit/>
          </a:bodyPr>
          <a:lstStyle/>
          <a:p>
            <a:pPr algn="ctr"/>
            <a:r>
              <a:rPr lang="en-US" sz="1333" i="1" dirty="0">
                <a:solidFill>
                  <a:srgbClr val="253746"/>
                </a:solidFill>
                <a:latin typeface="Helvetica" pitchFamily="2" charset="0"/>
                <a:ea typeface="Calibri" panose="020F0502020204030204" pitchFamily="34" charset="0"/>
              </a:rPr>
              <a:t>This project is supported by the Health Resources and Services Administration (HRSA) of the U.S. Department of Health and Human Services (HHS) under grant number U1QHP28735. Its contents are solely the responsibility of the authors and do not necessarily represent the official view of the Health Resources and Services Administration or the U.S. Department of Health and Human Services.</a:t>
            </a:r>
            <a:endParaRPr lang="en-US" sz="1333" dirty="0">
              <a:solidFill>
                <a:srgbClr val="253746"/>
              </a:solidFill>
              <a:latin typeface="Helvetica" pitchFamily="2" charset="0"/>
              <a:ea typeface="Calibri" panose="020F0502020204030204" pitchFamily="34" charset="0"/>
            </a:endParaRPr>
          </a:p>
        </p:txBody>
      </p:sp>
      <p:sp>
        <p:nvSpPr>
          <p:cNvPr id="11" name="TextBox 7">
            <a:extLst>
              <a:ext uri="{FF2B5EF4-FFF2-40B4-BE49-F238E27FC236}">
                <a16:creationId xmlns:a16="http://schemas.microsoft.com/office/drawing/2014/main" id="{C2F40B22-01BB-446A-7ABD-DEDA61FB946B}"/>
              </a:ext>
            </a:extLst>
          </p:cNvPr>
          <p:cNvSpPr txBox="1"/>
          <p:nvPr/>
        </p:nvSpPr>
        <p:spPr>
          <a:xfrm>
            <a:off x="2932545" y="5624954"/>
            <a:ext cx="6846161" cy="820738"/>
          </a:xfrm>
          <a:prstGeom prst="rect">
            <a:avLst/>
          </a:prstGeom>
        </p:spPr>
        <p:txBody>
          <a:bodyPr lIns="0" tIns="0" rIns="0" bIns="0" rtlCol="0" anchor="t">
            <a:spAutoFit/>
          </a:bodyPr>
          <a:lstStyle/>
          <a:p>
            <a:pPr algn="ctr">
              <a:lnSpc>
                <a:spcPts val="3219"/>
              </a:lnSpc>
            </a:pPr>
            <a:r>
              <a:rPr lang="en-US" sz="3334" b="1" dirty="0">
                <a:solidFill>
                  <a:srgbClr val="253746"/>
                </a:solidFill>
                <a:latin typeface="Helvetica" pitchFamily="2" charset="0"/>
                <a:ea typeface="Open Sans" panose="020B0606030504020204" pitchFamily="34" charset="0"/>
                <a:cs typeface="Open Sans" panose="020B0606030504020204" pitchFamily="34" charset="0"/>
              </a:rPr>
              <a:t>Infection Control Advocate &amp; Resident Education</a:t>
            </a:r>
          </a:p>
        </p:txBody>
      </p:sp>
      <p:sp>
        <p:nvSpPr>
          <p:cNvPr id="12" name="TextBox 7">
            <a:extLst>
              <a:ext uri="{FF2B5EF4-FFF2-40B4-BE49-F238E27FC236}">
                <a16:creationId xmlns:a16="http://schemas.microsoft.com/office/drawing/2014/main" id="{2BFA3B29-77D2-2A5A-A8E2-E245D6B25778}"/>
              </a:ext>
            </a:extLst>
          </p:cNvPr>
          <p:cNvSpPr txBox="1"/>
          <p:nvPr/>
        </p:nvSpPr>
        <p:spPr>
          <a:xfrm>
            <a:off x="2771440" y="5187643"/>
            <a:ext cx="6846161" cy="410369"/>
          </a:xfrm>
          <a:prstGeom prst="rect">
            <a:avLst/>
          </a:prstGeom>
        </p:spPr>
        <p:txBody>
          <a:bodyPr lIns="0" tIns="0" rIns="0" bIns="0" rtlCol="0" anchor="t">
            <a:spAutoFit/>
          </a:bodyPr>
          <a:lstStyle/>
          <a:p>
            <a:pPr algn="ctr">
              <a:lnSpc>
                <a:spcPts val="3219"/>
              </a:lnSpc>
            </a:pPr>
            <a:r>
              <a:rPr lang="en-US" sz="3334" b="1" dirty="0">
                <a:solidFill>
                  <a:srgbClr val="000000"/>
                </a:solidFill>
                <a:latin typeface="Helvetica" pitchFamily="2" charset="0"/>
                <a:ea typeface="Open Sans" panose="020B0606030504020204" pitchFamily="34" charset="0"/>
                <a:cs typeface="Open Sans" panose="020B0606030504020204" pitchFamily="34" charset="0"/>
              </a:rPr>
              <a:t>ICARE</a:t>
            </a:r>
          </a:p>
        </p:txBody>
      </p:sp>
      <p:sp>
        <p:nvSpPr>
          <p:cNvPr id="2" name="Rectangle 1">
            <a:extLst>
              <a:ext uri="{FF2B5EF4-FFF2-40B4-BE49-F238E27FC236}">
                <a16:creationId xmlns:a16="http://schemas.microsoft.com/office/drawing/2014/main" id="{233CA8FB-D16A-4991-A7F1-422024EE1056}"/>
              </a:ext>
            </a:extLst>
          </p:cNvPr>
          <p:cNvSpPr/>
          <p:nvPr/>
        </p:nvSpPr>
        <p:spPr>
          <a:xfrm>
            <a:off x="1066800" y="1783662"/>
            <a:ext cx="10503761" cy="461665"/>
          </a:xfrm>
          <a:prstGeom prst="rect">
            <a:avLst/>
          </a:prstGeom>
        </p:spPr>
        <p:txBody>
          <a:bodyPr wrap="square">
            <a:spAutoFit/>
          </a:bodyPr>
          <a:lstStyle/>
          <a:p>
            <a:pPr algn="ctr"/>
            <a:r>
              <a:rPr lang="en-US" sz="2400" b="1" dirty="0">
                <a:latin typeface="Helvetica" panose="020B0604020202020204" pitchFamily="34" charset="0"/>
                <a:cs typeface="Helvetica" panose="020B0604020202020204" pitchFamily="34" charset="0"/>
              </a:rPr>
              <a:t>https://www.unthsc.edu/ICARE</a:t>
            </a:r>
          </a:p>
        </p:txBody>
      </p:sp>
    </p:spTree>
    <p:extLst>
      <p:ext uri="{BB962C8B-B14F-4D97-AF65-F5344CB8AC3E}">
        <p14:creationId xmlns:p14="http://schemas.microsoft.com/office/powerpoint/2010/main" val="331994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988BDCF-1C0C-3442-8D84-CC99E2BA974E}"/>
              </a:ext>
            </a:extLst>
          </p:cNvPr>
          <p:cNvSpPr txBox="1">
            <a:spLocks/>
          </p:cNvSpPr>
          <p:nvPr/>
        </p:nvSpPr>
        <p:spPr>
          <a:xfrm>
            <a:off x="838200" y="2254650"/>
            <a:ext cx="10817506" cy="28975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b="1" dirty="0">
                <a:latin typeface="Helvetica" charset="0"/>
                <a:ea typeface="Helvetica" charset="0"/>
                <a:cs typeface="Helvetica" charset="0"/>
              </a:rPr>
              <a:t>Infection Control Advocate and Resident Education</a:t>
            </a:r>
          </a:p>
          <a:p>
            <a:pPr>
              <a:lnSpc>
                <a:spcPct val="100000"/>
              </a:lnSpc>
            </a:pPr>
            <a:r>
              <a:rPr lang="en-US" sz="1333" b="1" dirty="0">
                <a:solidFill>
                  <a:schemeClr val="tx1">
                    <a:lumMod val="50000"/>
                    <a:lumOff val="50000"/>
                  </a:schemeClr>
                </a:solidFill>
                <a:latin typeface="Helvetica" charset="0"/>
                <a:ea typeface="Helvetica" charset="0"/>
                <a:cs typeface="Helvetica" charset="0"/>
              </a:rPr>
              <a:t> </a:t>
            </a:r>
            <a:br>
              <a:rPr lang="en-US" sz="4800" b="1" dirty="0">
                <a:solidFill>
                  <a:schemeClr val="tx1">
                    <a:lumMod val="50000"/>
                    <a:lumOff val="50000"/>
                  </a:schemeClr>
                </a:solidFill>
                <a:latin typeface="Helvetica" charset="0"/>
                <a:ea typeface="Helvetica" charset="0"/>
                <a:cs typeface="Helvetica" charset="0"/>
              </a:rPr>
            </a:br>
            <a:r>
              <a:rPr lang="en-US" sz="3600" b="1" dirty="0">
                <a:solidFill>
                  <a:srgbClr val="253746"/>
                </a:solidFill>
                <a:latin typeface="Helvetica" charset="0"/>
                <a:ea typeface="Helvetica" charset="0"/>
                <a:cs typeface="Helvetica" charset="0"/>
              </a:rPr>
              <a:t>Gowns, Gloves, and Goggles…Precautions for Prevention</a:t>
            </a:r>
            <a:endParaRPr lang="en-US" sz="3200" b="1" dirty="0">
              <a:solidFill>
                <a:srgbClr val="253746"/>
              </a:solidFill>
              <a:latin typeface="Helvetica" charset="0"/>
              <a:ea typeface="Helvetica" charset="0"/>
              <a:cs typeface="Helvetica" charset="0"/>
            </a:endParaRPr>
          </a:p>
        </p:txBody>
      </p:sp>
    </p:spTree>
    <p:extLst>
      <p:ext uri="{BB962C8B-B14F-4D97-AF65-F5344CB8AC3E}">
        <p14:creationId xmlns:p14="http://schemas.microsoft.com/office/powerpoint/2010/main" val="3255994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109579" y="1141584"/>
            <a:ext cx="9927214" cy="1362745"/>
          </a:xfrm>
          <a:prstGeom prst="rect">
            <a:avLst/>
          </a:prstGeom>
        </p:spPr>
        <p:txBody>
          <a:bodyPr lIns="0" tIns="0" rIns="0" bIns="0" rtlCol="0" anchor="t">
            <a:spAutoFit/>
          </a:bodyPr>
          <a:lstStyle/>
          <a:p>
            <a:pPr algn="ctr">
              <a:lnSpc>
                <a:spcPts val="5464"/>
              </a:lnSpc>
            </a:pPr>
            <a:r>
              <a:rPr lang="en-US" sz="4400" b="1" dirty="0">
                <a:latin typeface="Helvetica" pitchFamily="2" charset="0"/>
              </a:rPr>
              <a:t>A fall day at the Springville Nursing Home...</a:t>
            </a:r>
          </a:p>
        </p:txBody>
      </p:sp>
      <p:pic>
        <p:nvPicPr>
          <p:cNvPr id="7" name="Picture 6">
            <a:extLst>
              <a:ext uri="{FF2B5EF4-FFF2-40B4-BE49-F238E27FC236}">
                <a16:creationId xmlns:a16="http://schemas.microsoft.com/office/drawing/2014/main" id="{1CB2EDCF-7648-B85F-A506-7704C67336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36" b="10277"/>
          <a:stretch/>
        </p:blipFill>
        <p:spPr>
          <a:xfrm>
            <a:off x="4353846" y="3276997"/>
            <a:ext cx="3850067" cy="3098801"/>
          </a:xfrm>
          <a:prstGeom prst="rect">
            <a:avLst/>
          </a:prstGeom>
        </p:spPr>
      </p:pic>
      <p:pic>
        <p:nvPicPr>
          <p:cNvPr id="6" name="Picture 2">
            <a:extLst>
              <a:ext uri="{FF2B5EF4-FFF2-40B4-BE49-F238E27FC236}">
                <a16:creationId xmlns:a16="http://schemas.microsoft.com/office/drawing/2014/main" id="{0CF18C73-D9AC-4E97-9A18-5120DE2305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66210" y="3276997"/>
            <a:ext cx="1649776" cy="874381"/>
          </a:xfrm>
          <a:prstGeom prst="rect">
            <a:avLst/>
          </a:prstGeom>
        </p:spPr>
      </p:pic>
      <p:pic>
        <p:nvPicPr>
          <p:cNvPr id="8" name="Picture 2">
            <a:extLst>
              <a:ext uri="{FF2B5EF4-FFF2-40B4-BE49-F238E27FC236}">
                <a16:creationId xmlns:a16="http://schemas.microsoft.com/office/drawing/2014/main" id="{C23133FB-7139-4FE7-B3E4-8A70B94447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22973">
            <a:off x="6976110" y="3276996"/>
            <a:ext cx="1649776" cy="87438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558800" y="317993"/>
            <a:ext cx="10253980" cy="750633"/>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sz="3600" dirty="0"/>
              <a:t>Mr. Moore and Mia</a:t>
            </a:r>
          </a:p>
        </p:txBody>
      </p:sp>
      <p:sp>
        <p:nvSpPr>
          <p:cNvPr id="12" name="Title 3">
            <a:extLst>
              <a:ext uri="{FF2B5EF4-FFF2-40B4-BE49-F238E27FC236}">
                <a16:creationId xmlns:a16="http://schemas.microsoft.com/office/drawing/2014/main" id="{8C685D2E-2C45-4DFE-930C-2E0BD0C6AA63}"/>
              </a:ext>
            </a:extLst>
          </p:cNvPr>
          <p:cNvSpPr txBox="1">
            <a:spLocks/>
          </p:cNvSpPr>
          <p:nvPr/>
        </p:nvSpPr>
        <p:spPr>
          <a:xfrm>
            <a:off x="6478909" y="1849386"/>
            <a:ext cx="5238169" cy="35361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81019" indent="-381019">
              <a:lnSpc>
                <a:spcPct val="100000"/>
              </a:lnSpc>
              <a:spcBef>
                <a:spcPts val="0"/>
              </a:spcBef>
              <a:spcAft>
                <a:spcPts val="600"/>
              </a:spcAft>
              <a:buFont typeface="Arial" panose="020B0604020202020204" pitchFamily="34" charset="0"/>
              <a:buChar char="•"/>
            </a:pPr>
            <a:r>
              <a:rPr lang="en-US" sz="3200" spc="100" dirty="0">
                <a:latin typeface="Helvetica" charset="0"/>
                <a:ea typeface="Helvetica" charset="0"/>
                <a:cs typeface="Helvetica" charset="0"/>
              </a:rPr>
              <a:t>Hand Hygiene</a:t>
            </a:r>
          </a:p>
          <a:p>
            <a:pPr marL="838219" lvl="1" indent="-381019">
              <a:spcAft>
                <a:spcPts val="600"/>
              </a:spcAft>
              <a:buFont typeface="Arial" panose="020B0604020202020204" pitchFamily="34" charset="0"/>
              <a:buChar char="•"/>
            </a:pPr>
            <a:r>
              <a:rPr lang="en-US" sz="3200" spc="100" dirty="0">
                <a:latin typeface="Helvetica" charset="0"/>
                <a:ea typeface="Helvetica" charset="0"/>
                <a:cs typeface="Helvetica" charset="0"/>
              </a:rPr>
              <a:t>Residents &amp; staff heard, appreciated</a:t>
            </a:r>
          </a:p>
          <a:p>
            <a:pPr marL="381019" indent="-381019">
              <a:spcAft>
                <a:spcPts val="600"/>
              </a:spcAft>
              <a:buFont typeface="Arial" panose="020B0604020202020204" pitchFamily="34" charset="0"/>
              <a:buChar char="•"/>
            </a:pPr>
            <a:r>
              <a:rPr lang="en-US" sz="3200" spc="100" dirty="0">
                <a:latin typeface="Helvetica" charset="0"/>
                <a:ea typeface="Helvetica" charset="0"/>
                <a:cs typeface="Helvetica" charset="0"/>
              </a:rPr>
              <a:t>Possible infection spread stopped!</a:t>
            </a:r>
          </a:p>
        </p:txBody>
      </p:sp>
      <p:pic>
        <p:nvPicPr>
          <p:cNvPr id="8" name="Picture 7">
            <a:extLst>
              <a:ext uri="{FF2B5EF4-FFF2-40B4-BE49-F238E27FC236}">
                <a16:creationId xmlns:a16="http://schemas.microsoft.com/office/drawing/2014/main" id="{1B8F89C6-D84F-41A6-BBEC-289D6418F921}"/>
              </a:ext>
            </a:extLst>
          </p:cNvPr>
          <p:cNvPicPr>
            <a:picLocks noChangeAspect="1"/>
          </p:cNvPicPr>
          <p:nvPr/>
        </p:nvPicPr>
        <p:blipFill>
          <a:blip r:embed="rId3"/>
          <a:stretch>
            <a:fillRect/>
          </a:stretch>
        </p:blipFill>
        <p:spPr>
          <a:xfrm>
            <a:off x="3710763" y="2460314"/>
            <a:ext cx="1975027" cy="3536169"/>
          </a:xfrm>
          <a:prstGeom prst="rect">
            <a:avLst/>
          </a:prstGeom>
        </p:spPr>
      </p:pic>
      <p:pic>
        <p:nvPicPr>
          <p:cNvPr id="2" name="Picture 1">
            <a:extLst>
              <a:ext uri="{FF2B5EF4-FFF2-40B4-BE49-F238E27FC236}">
                <a16:creationId xmlns:a16="http://schemas.microsoft.com/office/drawing/2014/main" id="{1186F929-AF24-428B-87AD-436CFD881C3E}"/>
              </a:ext>
            </a:extLst>
          </p:cNvPr>
          <p:cNvPicPr>
            <a:picLocks noChangeAspect="1"/>
          </p:cNvPicPr>
          <p:nvPr/>
        </p:nvPicPr>
        <p:blipFill>
          <a:blip r:embed="rId4"/>
          <a:stretch>
            <a:fillRect/>
          </a:stretch>
        </p:blipFill>
        <p:spPr>
          <a:xfrm>
            <a:off x="1209219" y="1655573"/>
            <a:ext cx="2064796" cy="324671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8C685D2E-2C45-4DFE-930C-2E0BD0C6AA63}"/>
              </a:ext>
            </a:extLst>
          </p:cNvPr>
          <p:cNvSpPr txBox="1">
            <a:spLocks/>
          </p:cNvSpPr>
          <p:nvPr/>
        </p:nvSpPr>
        <p:spPr>
          <a:xfrm>
            <a:off x="6887972" y="1552772"/>
            <a:ext cx="5000828" cy="48238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Bef>
                <a:spcPts val="0"/>
              </a:spcBef>
              <a:spcAft>
                <a:spcPts val="600"/>
              </a:spcAft>
              <a:buFont typeface="Arial" panose="020B0604020202020204" pitchFamily="34" charset="0"/>
              <a:buChar char="•"/>
            </a:pPr>
            <a:r>
              <a:rPr lang="en-US" sz="3200" spc="100" dirty="0">
                <a:latin typeface="Helvetica" charset="0"/>
                <a:ea typeface="Helvetica" charset="0"/>
                <a:cs typeface="Helvetica" charset="0"/>
              </a:rPr>
              <a:t>Mr. Sanchez- concerned for his wife with dementia</a:t>
            </a:r>
          </a:p>
          <a:p>
            <a:pPr marL="1028700" lvl="1" indent="-571500">
              <a:spcAft>
                <a:spcPts val="600"/>
              </a:spcAft>
              <a:buFont typeface="Arial" panose="020B0604020202020204" pitchFamily="34" charset="0"/>
              <a:buChar char="•"/>
            </a:pPr>
            <a:r>
              <a:rPr lang="en-US" sz="2800" spc="100" dirty="0">
                <a:latin typeface="Helvetica" charset="0"/>
                <a:ea typeface="Helvetica" charset="0"/>
                <a:cs typeface="Helvetica" charset="0"/>
              </a:rPr>
              <a:t>Drug resistant fungal infection   (C. </a:t>
            </a:r>
            <a:r>
              <a:rPr lang="en-US" sz="2800" spc="100" dirty="0" err="1">
                <a:latin typeface="Helvetica" charset="0"/>
                <a:ea typeface="Helvetica" charset="0"/>
                <a:cs typeface="Helvetica" charset="0"/>
              </a:rPr>
              <a:t>auris</a:t>
            </a:r>
            <a:r>
              <a:rPr lang="en-US" sz="2800" spc="100" dirty="0">
                <a:latin typeface="Helvetica" charset="0"/>
                <a:ea typeface="Helvetica" charset="0"/>
                <a:cs typeface="Helvetica" charset="0"/>
              </a:rPr>
              <a:t>)</a:t>
            </a:r>
          </a:p>
          <a:p>
            <a:pPr marL="1028700" lvl="1" indent="-571500">
              <a:spcAft>
                <a:spcPts val="600"/>
              </a:spcAft>
              <a:buFont typeface="Arial" panose="020B0604020202020204" pitchFamily="34" charset="0"/>
              <a:buChar char="•"/>
            </a:pPr>
            <a:r>
              <a:rPr lang="en-US" sz="2800" spc="100" dirty="0">
                <a:latin typeface="Helvetica" charset="0"/>
                <a:ea typeface="Helvetica" charset="0"/>
                <a:cs typeface="Helvetica" charset="0"/>
              </a:rPr>
              <a:t>Precautions preventing contact</a:t>
            </a:r>
          </a:p>
          <a:p>
            <a:pPr marL="571500" indent="-571500">
              <a:lnSpc>
                <a:spcPct val="100000"/>
              </a:lnSpc>
              <a:spcBef>
                <a:spcPts val="0"/>
              </a:spcBef>
              <a:spcAft>
                <a:spcPts val="600"/>
              </a:spcAft>
              <a:buFont typeface="Arial" panose="020B0604020202020204" pitchFamily="34" charset="0"/>
              <a:buChar char="•"/>
            </a:pPr>
            <a:endParaRPr lang="en-US" sz="3600" spc="100" dirty="0">
              <a:latin typeface="Helvetica" charset="0"/>
              <a:ea typeface="Helvetica" charset="0"/>
              <a:cs typeface="Helvetica" charset="0"/>
            </a:endParaRPr>
          </a:p>
          <a:p>
            <a:pPr lvl="1">
              <a:spcAft>
                <a:spcPts val="600"/>
              </a:spcAft>
            </a:pPr>
            <a:endParaRPr lang="en-US" sz="3600" spc="100" dirty="0">
              <a:latin typeface="Helvetica" charset="0"/>
              <a:ea typeface="Helvetica" charset="0"/>
              <a:cs typeface="Helvetica" charset="0"/>
            </a:endParaRPr>
          </a:p>
        </p:txBody>
      </p:sp>
      <p:sp>
        <p:nvSpPr>
          <p:cNvPr id="19" name="TextBox 5">
            <a:extLst>
              <a:ext uri="{FF2B5EF4-FFF2-40B4-BE49-F238E27FC236}">
                <a16:creationId xmlns:a16="http://schemas.microsoft.com/office/drawing/2014/main" id="{4B28D424-B6D4-4870-8D3D-5EADEE8CC75D}"/>
              </a:ext>
            </a:extLst>
          </p:cNvPr>
          <p:cNvSpPr txBox="1"/>
          <p:nvPr/>
        </p:nvSpPr>
        <p:spPr>
          <a:xfrm>
            <a:off x="424180" y="466189"/>
            <a:ext cx="7990608" cy="634084"/>
          </a:xfrm>
          <a:prstGeom prst="rect">
            <a:avLst/>
          </a:prstGeom>
        </p:spPr>
        <p:txBody>
          <a:bodyPr wrap="square" lIns="0" tIns="0" rIns="0" bIns="0" rtlCol="0" anchor="t">
            <a:spAutoFit/>
          </a:bodyPr>
          <a:lstStyle/>
          <a:p>
            <a:pPr>
              <a:lnSpc>
                <a:spcPts val="5464"/>
              </a:lnSpc>
            </a:pPr>
            <a:r>
              <a:rPr lang="en-US" sz="3600" b="1" spc="67" dirty="0">
                <a:solidFill>
                  <a:srgbClr val="253746"/>
                </a:solidFill>
                <a:latin typeface="Helvetica" charset="0"/>
                <a:ea typeface="Helvetica" charset="0"/>
                <a:cs typeface="Helvetica" charset="0"/>
              </a:rPr>
              <a:t>Mr. and Mrs. Sanchez</a:t>
            </a:r>
          </a:p>
        </p:txBody>
      </p:sp>
      <p:pic>
        <p:nvPicPr>
          <p:cNvPr id="5" name="Picture 4">
            <a:extLst>
              <a:ext uri="{FF2B5EF4-FFF2-40B4-BE49-F238E27FC236}">
                <a16:creationId xmlns:a16="http://schemas.microsoft.com/office/drawing/2014/main" id="{463E3897-DC16-44DF-A1C0-5700EAE5ED1F}"/>
              </a:ext>
            </a:extLst>
          </p:cNvPr>
          <p:cNvPicPr>
            <a:picLocks noChangeAspect="1"/>
          </p:cNvPicPr>
          <p:nvPr/>
        </p:nvPicPr>
        <p:blipFill>
          <a:blip r:embed="rId3"/>
          <a:stretch>
            <a:fillRect/>
          </a:stretch>
        </p:blipFill>
        <p:spPr>
          <a:xfrm flipH="1">
            <a:off x="303200" y="1552772"/>
            <a:ext cx="2015639" cy="2632072"/>
          </a:xfrm>
          <a:prstGeom prst="rect">
            <a:avLst/>
          </a:prstGeom>
        </p:spPr>
      </p:pic>
      <p:pic>
        <p:nvPicPr>
          <p:cNvPr id="6" name="Picture 5">
            <a:extLst>
              <a:ext uri="{FF2B5EF4-FFF2-40B4-BE49-F238E27FC236}">
                <a16:creationId xmlns:a16="http://schemas.microsoft.com/office/drawing/2014/main" id="{E4A5685E-5A2D-4BB1-8C47-3F58546CB7AF}"/>
              </a:ext>
            </a:extLst>
          </p:cNvPr>
          <p:cNvPicPr>
            <a:picLocks noChangeAspect="1"/>
          </p:cNvPicPr>
          <p:nvPr/>
        </p:nvPicPr>
        <p:blipFill>
          <a:blip r:embed="rId4"/>
          <a:stretch>
            <a:fillRect/>
          </a:stretch>
        </p:blipFill>
        <p:spPr>
          <a:xfrm>
            <a:off x="2483794" y="2339423"/>
            <a:ext cx="2107330" cy="3414148"/>
          </a:xfrm>
          <a:prstGeom prst="rect">
            <a:avLst/>
          </a:prstGeom>
        </p:spPr>
      </p:pic>
      <p:pic>
        <p:nvPicPr>
          <p:cNvPr id="8" name="Picture 7">
            <a:extLst>
              <a:ext uri="{FF2B5EF4-FFF2-40B4-BE49-F238E27FC236}">
                <a16:creationId xmlns:a16="http://schemas.microsoft.com/office/drawing/2014/main" id="{C096C0E0-A445-4F0F-AE1D-1D70E2B73893}"/>
              </a:ext>
            </a:extLst>
          </p:cNvPr>
          <p:cNvPicPr>
            <a:picLocks noChangeAspect="1"/>
          </p:cNvPicPr>
          <p:nvPr/>
        </p:nvPicPr>
        <p:blipFill>
          <a:blip r:embed="rId5"/>
          <a:stretch>
            <a:fillRect/>
          </a:stretch>
        </p:blipFill>
        <p:spPr>
          <a:xfrm flipH="1">
            <a:off x="4756079" y="1394731"/>
            <a:ext cx="1806007" cy="2632072"/>
          </a:xfrm>
          <a:prstGeom prst="rect">
            <a:avLst/>
          </a:prstGeom>
        </p:spPr>
      </p:pic>
    </p:spTree>
    <p:extLst>
      <p:ext uri="{BB962C8B-B14F-4D97-AF65-F5344CB8AC3E}">
        <p14:creationId xmlns:p14="http://schemas.microsoft.com/office/powerpoint/2010/main" val="3105834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wipe(left)">
                                      <p:cBhvr>
                                        <p:cTn id="26" dur="5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animEffect transition="in" filter="wipe(left)">
                                      <p:cBhvr>
                                        <p:cTn id="31"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EDA9DEE-020A-443C-B6CF-04B4A182A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05" y="2925868"/>
            <a:ext cx="2799427" cy="3452257"/>
          </a:xfrm>
          <a:prstGeom prst="rect">
            <a:avLst/>
          </a:prstGeom>
        </p:spPr>
      </p:pic>
      <p:sp>
        <p:nvSpPr>
          <p:cNvPr id="5" name="TextBox 5"/>
          <p:cNvSpPr txBox="1"/>
          <p:nvPr/>
        </p:nvSpPr>
        <p:spPr>
          <a:xfrm>
            <a:off x="424180" y="466189"/>
            <a:ext cx="7990608" cy="634084"/>
          </a:xfrm>
          <a:prstGeom prst="rect">
            <a:avLst/>
          </a:prstGeom>
        </p:spPr>
        <p:txBody>
          <a:bodyPr wrap="square" lIns="0" tIns="0" rIns="0" bIns="0" rtlCol="0" anchor="t">
            <a:spAutoFit/>
          </a:bodyPr>
          <a:lstStyle/>
          <a:p>
            <a:pPr>
              <a:lnSpc>
                <a:spcPts val="5464"/>
              </a:lnSpc>
            </a:pPr>
            <a:r>
              <a:rPr lang="en-US" sz="3600" b="1" spc="67" dirty="0">
                <a:solidFill>
                  <a:srgbClr val="253746"/>
                </a:solidFill>
                <a:latin typeface="Helvetica" charset="0"/>
                <a:ea typeface="Helvetica" charset="0"/>
                <a:cs typeface="Helvetica" charset="0"/>
              </a:rPr>
              <a:t>More Questions from Mr. Moore…</a:t>
            </a:r>
          </a:p>
        </p:txBody>
      </p:sp>
      <p:grpSp>
        <p:nvGrpSpPr>
          <p:cNvPr id="11" name="Group 6">
            <a:extLst>
              <a:ext uri="{FF2B5EF4-FFF2-40B4-BE49-F238E27FC236}">
                <a16:creationId xmlns:a16="http://schemas.microsoft.com/office/drawing/2014/main" id="{717CA874-EED9-4F17-B757-D9598A8F57A0}"/>
              </a:ext>
            </a:extLst>
          </p:cNvPr>
          <p:cNvGrpSpPr/>
          <p:nvPr/>
        </p:nvGrpSpPr>
        <p:grpSpPr>
          <a:xfrm>
            <a:off x="3880729" y="1206150"/>
            <a:ext cx="8097742" cy="3452257"/>
            <a:chOff x="-1647295" y="-995982"/>
            <a:chExt cx="13441537" cy="12624590"/>
          </a:xfrm>
        </p:grpSpPr>
        <p:pic>
          <p:nvPicPr>
            <p:cNvPr id="13" name="Picture 7">
              <a:extLst>
                <a:ext uri="{FF2B5EF4-FFF2-40B4-BE49-F238E27FC236}">
                  <a16:creationId xmlns:a16="http://schemas.microsoft.com/office/drawing/2014/main" id="{986208AA-0166-4042-8263-79616CB8AB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7295" y="-995982"/>
              <a:ext cx="13441537" cy="12624590"/>
            </a:xfrm>
            <a:prstGeom prst="rect">
              <a:avLst/>
            </a:prstGeom>
          </p:spPr>
        </p:pic>
        <p:sp>
          <p:nvSpPr>
            <p:cNvPr id="16" name="TextBox 8">
              <a:extLst>
                <a:ext uri="{FF2B5EF4-FFF2-40B4-BE49-F238E27FC236}">
                  <a16:creationId xmlns:a16="http://schemas.microsoft.com/office/drawing/2014/main" id="{8CC10421-F4F9-4F33-AD2E-79F8D1030D78}"/>
                </a:ext>
              </a:extLst>
            </p:cNvPr>
            <p:cNvSpPr txBox="1"/>
            <p:nvPr/>
          </p:nvSpPr>
          <p:spPr>
            <a:xfrm>
              <a:off x="818585" y="1770291"/>
              <a:ext cx="8297987" cy="6565479"/>
            </a:xfrm>
            <a:prstGeom prst="rect">
              <a:avLst/>
            </a:prstGeom>
          </p:spPr>
          <p:txBody>
            <a:bodyPr wrap="square" lIns="0" tIns="0" rIns="0" bIns="0" rtlCol="0" anchor="t">
              <a:spAutoFit/>
            </a:bodyPr>
            <a:lstStyle/>
            <a:p>
              <a:pPr algn="ctr">
                <a:lnSpc>
                  <a:spcPts val="2847"/>
                </a:lnSpc>
              </a:pPr>
              <a:r>
                <a:rPr lang="en-US" sz="2400" dirty="0">
                  <a:latin typeface="Helvetica" pitchFamily="2" charset="0"/>
                  <a:ea typeface="Open Sans" panose="020B0606030504020204" pitchFamily="34" charset="0"/>
                  <a:cs typeface="Open Sans" panose="020B0606030504020204" pitchFamily="34" charset="0"/>
                </a:rPr>
                <a:t>What special precautions prevent germ spread? </a:t>
              </a:r>
            </a:p>
            <a:p>
              <a:pPr algn="ctr">
                <a:lnSpc>
                  <a:spcPts val="2847"/>
                </a:lnSpc>
              </a:pPr>
              <a:endParaRPr lang="en-US" sz="2400" dirty="0">
                <a:latin typeface="Helvetica" pitchFamily="2" charset="0"/>
                <a:ea typeface="Open Sans" panose="020B0606030504020204" pitchFamily="34" charset="0"/>
                <a:cs typeface="Open Sans" panose="020B0606030504020204" pitchFamily="34" charset="0"/>
              </a:endParaRPr>
            </a:p>
            <a:p>
              <a:pPr algn="ctr">
                <a:lnSpc>
                  <a:spcPts val="2847"/>
                </a:lnSpc>
              </a:pPr>
              <a:r>
                <a:rPr lang="en-US" sz="2400" dirty="0">
                  <a:latin typeface="Helvetica" pitchFamily="2" charset="0"/>
                  <a:ea typeface="Open Sans" panose="020B0606030504020204" pitchFamily="34" charset="0"/>
                  <a:cs typeface="Open Sans" panose="020B0606030504020204" pitchFamily="34" charset="0"/>
                </a:rPr>
                <a:t>What special precautions can be used to help Mrs. Sanchez?</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58800" y="279400"/>
            <a:ext cx="4514875" cy="750633"/>
          </a:xfrm>
          <a:prstGeom prst="rect">
            <a:avLst/>
          </a:prstGeom>
        </p:spPr>
        <p:txBody>
          <a:bodyPr/>
          <a:lstStyle>
            <a:defPPr>
              <a:defRPr lang="en-US"/>
            </a:defPPr>
            <a:lvl1pPr>
              <a:lnSpc>
                <a:spcPct val="150000"/>
              </a:lnSpc>
              <a:spcBef>
                <a:spcPct val="0"/>
              </a:spcBef>
              <a:buNone/>
              <a:defRPr sz="5400" b="1" spc="100">
                <a:solidFill>
                  <a:srgbClr val="253746"/>
                </a:solidFill>
                <a:latin typeface="Helvetica" charset="0"/>
                <a:ea typeface="Helvetica" charset="0"/>
                <a:cs typeface="Helvetica" charset="0"/>
              </a:defRPr>
            </a:lvl1pPr>
          </a:lstStyle>
          <a:p>
            <a:r>
              <a:rPr lang="en-US" sz="3600" dirty="0"/>
              <a:t>What Will I Learn? </a:t>
            </a:r>
          </a:p>
        </p:txBody>
      </p:sp>
      <p:sp>
        <p:nvSpPr>
          <p:cNvPr id="5" name="TextBox 5"/>
          <p:cNvSpPr txBox="1"/>
          <p:nvPr/>
        </p:nvSpPr>
        <p:spPr>
          <a:xfrm>
            <a:off x="406400" y="1283477"/>
            <a:ext cx="10464800" cy="2995692"/>
          </a:xfrm>
          <a:prstGeom prst="rect">
            <a:avLst/>
          </a:prstGeom>
        </p:spPr>
        <p:txBody>
          <a:bodyPr wrap="square" lIns="0" tIns="0" rIns="0" bIns="0" rtlCol="0" anchor="t">
            <a:spAutoFit/>
          </a:bodyPr>
          <a:lstStyle/>
          <a:p>
            <a:pPr marL="579760" lvl="1" indent="-289880">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What precautions can residents and staff take to protect themselves and prevent germ spread? </a:t>
            </a:r>
          </a:p>
          <a:p>
            <a:pPr marL="579760" lvl="1" indent="-289880">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How can prevention precautions, encourage respect, promote privacy, and support inclusion? </a:t>
            </a:r>
          </a:p>
          <a:p>
            <a:pPr marL="579760" lvl="1" indent="-289880">
              <a:spcAft>
                <a:spcPts val="1600"/>
              </a:spcAft>
              <a:buFont typeface="Arial"/>
              <a:buChar char="•"/>
            </a:pPr>
            <a:r>
              <a:rPr lang="en-US" sz="2800" dirty="0">
                <a:latin typeface="Helvetica" pitchFamily="2" charset="0"/>
                <a:ea typeface="Open Sans" panose="020B0606030504020204" pitchFamily="34" charset="0"/>
                <a:cs typeface="Open Sans" panose="020B0606030504020204" pitchFamily="34" charset="0"/>
              </a:rPr>
              <a:t>How can communication and choice respect resident rights while preventing and controlling infections? </a:t>
            </a:r>
          </a:p>
        </p:txBody>
      </p:sp>
    </p:spTree>
    <p:extLst>
      <p:ext uri="{BB962C8B-B14F-4D97-AF65-F5344CB8AC3E}">
        <p14:creationId xmlns:p14="http://schemas.microsoft.com/office/powerpoint/2010/main" val="1526603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F0317BC-6DDE-4A98-92D7-BC70B91CB38B}"/>
              </a:ext>
            </a:extLst>
          </p:cNvPr>
          <p:cNvPicPr>
            <a:picLocks noChangeAspect="1"/>
          </p:cNvPicPr>
          <p:nvPr/>
        </p:nvPicPr>
        <p:blipFill>
          <a:blip r:embed="rId3"/>
          <a:stretch>
            <a:fillRect/>
          </a:stretch>
        </p:blipFill>
        <p:spPr>
          <a:xfrm>
            <a:off x="5382253" y="4363205"/>
            <a:ext cx="3057108" cy="1667513"/>
          </a:xfrm>
          <a:prstGeom prst="rect">
            <a:avLst/>
          </a:prstGeom>
        </p:spPr>
      </p:pic>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Personal Protective Equipment (PPE)</a:t>
            </a:r>
          </a:p>
        </p:txBody>
      </p:sp>
      <p:sp>
        <p:nvSpPr>
          <p:cNvPr id="30" name="TextBox 5">
            <a:extLst>
              <a:ext uri="{FF2B5EF4-FFF2-40B4-BE49-F238E27FC236}">
                <a16:creationId xmlns:a16="http://schemas.microsoft.com/office/drawing/2014/main" id="{948D7C7D-61C2-4FBC-8219-AA7F5B893CDD}"/>
              </a:ext>
            </a:extLst>
          </p:cNvPr>
          <p:cNvSpPr txBox="1"/>
          <p:nvPr/>
        </p:nvSpPr>
        <p:spPr>
          <a:xfrm>
            <a:off x="143849" y="1257595"/>
            <a:ext cx="1866119" cy="492443"/>
          </a:xfrm>
          <a:prstGeom prst="rect">
            <a:avLst/>
          </a:prstGeom>
        </p:spPr>
        <p:txBody>
          <a:bodyPr wrap="square" lIns="0" tIns="0" rIns="0" bIns="0" rtlCol="0" anchor="t">
            <a:spAutoFit/>
          </a:bodyPr>
          <a:lstStyle/>
          <a:p>
            <a:pPr marL="389273" lvl="1">
              <a:spcAft>
                <a:spcPts val="1600"/>
              </a:spcAft>
            </a:pPr>
            <a:r>
              <a:rPr lang="en-US" sz="3200" b="1" dirty="0">
                <a:latin typeface="Helvetica" pitchFamily="2" charset="0"/>
                <a:ea typeface="Open Sans" panose="020B0606030504020204" pitchFamily="34" charset="0"/>
                <a:cs typeface="Open Sans" panose="020B0606030504020204" pitchFamily="34" charset="0"/>
              </a:rPr>
              <a:t>Gowns</a:t>
            </a:r>
          </a:p>
        </p:txBody>
      </p:sp>
      <p:sp>
        <p:nvSpPr>
          <p:cNvPr id="31" name="TextBox 5">
            <a:extLst>
              <a:ext uri="{FF2B5EF4-FFF2-40B4-BE49-F238E27FC236}">
                <a16:creationId xmlns:a16="http://schemas.microsoft.com/office/drawing/2014/main" id="{8181A58F-4B7B-484A-BBBA-178D998C1418}"/>
              </a:ext>
            </a:extLst>
          </p:cNvPr>
          <p:cNvSpPr txBox="1"/>
          <p:nvPr/>
        </p:nvSpPr>
        <p:spPr>
          <a:xfrm>
            <a:off x="5942043" y="1451277"/>
            <a:ext cx="5130696" cy="492443"/>
          </a:xfrm>
          <a:prstGeom prst="rect">
            <a:avLst/>
          </a:prstGeom>
        </p:spPr>
        <p:txBody>
          <a:bodyPr wrap="square" lIns="0" tIns="0" rIns="0" bIns="0" rtlCol="0" anchor="t">
            <a:spAutoFit/>
          </a:bodyPr>
          <a:lstStyle/>
          <a:p>
            <a:pPr marL="389273" lvl="1" algn="ctr">
              <a:spcAft>
                <a:spcPts val="1600"/>
              </a:spcAft>
            </a:pPr>
            <a:r>
              <a:rPr lang="en-US" sz="3200" b="1" dirty="0">
                <a:latin typeface="Helvetica" pitchFamily="2" charset="0"/>
                <a:ea typeface="Open Sans" panose="020B0606030504020204" pitchFamily="34" charset="0"/>
                <a:cs typeface="Open Sans" panose="020B0606030504020204" pitchFamily="34" charset="0"/>
              </a:rPr>
              <a:t>Goggles/Face shield</a:t>
            </a:r>
            <a:endParaRPr lang="en-US" sz="2400" dirty="0">
              <a:latin typeface="Helvetica" pitchFamily="2"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011DD4C7-8BAC-4A73-A697-F4717E162FA9}"/>
              </a:ext>
            </a:extLst>
          </p:cNvPr>
          <p:cNvSpPr txBox="1"/>
          <p:nvPr/>
        </p:nvSpPr>
        <p:spPr>
          <a:xfrm>
            <a:off x="3501255" y="1257595"/>
            <a:ext cx="1866119" cy="492443"/>
          </a:xfrm>
          <a:prstGeom prst="rect">
            <a:avLst/>
          </a:prstGeom>
        </p:spPr>
        <p:txBody>
          <a:bodyPr wrap="square" lIns="0" tIns="0" rIns="0" bIns="0" rtlCol="0" anchor="t">
            <a:spAutoFit/>
          </a:bodyPr>
          <a:lstStyle/>
          <a:p>
            <a:pPr marL="389273" lvl="1">
              <a:spcAft>
                <a:spcPts val="1600"/>
              </a:spcAft>
            </a:pPr>
            <a:r>
              <a:rPr lang="en-US" sz="3200" b="1" dirty="0">
                <a:latin typeface="Helvetica" pitchFamily="2" charset="0"/>
                <a:ea typeface="Open Sans" panose="020B0606030504020204" pitchFamily="34" charset="0"/>
                <a:cs typeface="Open Sans" panose="020B0606030504020204" pitchFamily="34" charset="0"/>
              </a:rPr>
              <a:t>Gloves</a:t>
            </a:r>
          </a:p>
        </p:txBody>
      </p:sp>
      <p:pic>
        <p:nvPicPr>
          <p:cNvPr id="34" name="Picture 33">
            <a:extLst>
              <a:ext uri="{FF2B5EF4-FFF2-40B4-BE49-F238E27FC236}">
                <a16:creationId xmlns:a16="http://schemas.microsoft.com/office/drawing/2014/main" id="{1A5B5089-AD28-4284-B4C1-0E2CC2007A30}"/>
              </a:ext>
            </a:extLst>
          </p:cNvPr>
          <p:cNvPicPr>
            <a:picLocks noChangeAspect="1"/>
          </p:cNvPicPr>
          <p:nvPr/>
        </p:nvPicPr>
        <p:blipFill>
          <a:blip r:embed="rId4" cstate="print">
            <a:duotone>
              <a:prstClr val="black"/>
              <a:srgbClr val="A2D9D8">
                <a:tint val="45000"/>
                <a:satMod val="400000"/>
              </a:srgbClr>
            </a:duotone>
            <a:extLst>
              <a:ext uri="{BEBA8EAE-BF5A-486C-A8C5-ECC9F3942E4B}">
                <a14:imgProps xmlns:a14="http://schemas.microsoft.com/office/drawing/2010/main">
                  <a14:imgLayer r:embed="rId5">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95366" y="1758308"/>
            <a:ext cx="2973669" cy="2973669"/>
          </a:xfrm>
          <a:prstGeom prst="rect">
            <a:avLst/>
          </a:prstGeom>
        </p:spPr>
      </p:pic>
      <p:grpSp>
        <p:nvGrpSpPr>
          <p:cNvPr id="36" name="Group 35">
            <a:extLst>
              <a:ext uri="{FF2B5EF4-FFF2-40B4-BE49-F238E27FC236}">
                <a16:creationId xmlns:a16="http://schemas.microsoft.com/office/drawing/2014/main" id="{AA6BE3DB-29AB-4EF0-85A8-218DFC6978D6}"/>
              </a:ext>
            </a:extLst>
          </p:cNvPr>
          <p:cNvGrpSpPr/>
          <p:nvPr/>
        </p:nvGrpSpPr>
        <p:grpSpPr>
          <a:xfrm>
            <a:off x="-526942" y="1727399"/>
            <a:ext cx="3996356" cy="3730627"/>
            <a:chOff x="7311715" y="1328273"/>
            <a:chExt cx="4880285" cy="4880285"/>
          </a:xfrm>
        </p:grpSpPr>
        <p:pic>
          <p:nvPicPr>
            <p:cNvPr id="37" name="Picture 36" descr="Logo, icon&#10;&#10;Description automatically generated">
              <a:extLst>
                <a:ext uri="{FF2B5EF4-FFF2-40B4-BE49-F238E27FC236}">
                  <a16:creationId xmlns:a16="http://schemas.microsoft.com/office/drawing/2014/main" id="{A95391F9-820F-4B27-9B27-92EDFF2F827D}"/>
                </a:ext>
              </a:extLst>
            </p:cNvPr>
            <p:cNvPicPr>
              <a:picLocks noChangeAspect="1"/>
            </p:cNvPicPr>
            <p:nvPr/>
          </p:nvPicPr>
          <p:blipFill>
            <a:blip r:embed="rId7">
              <a:duotone>
                <a:prstClr val="black"/>
                <a:srgbClr val="A0D0D6">
                  <a:tint val="45000"/>
                  <a:satMod val="400000"/>
                </a:srgbClr>
              </a:duotone>
              <a:extLst>
                <a:ext uri="{BEBA8EAE-BF5A-486C-A8C5-ECC9F3942E4B}">
                  <a14:imgProps xmlns:a14="http://schemas.microsoft.com/office/drawing/2010/main">
                    <a14:imgLayer r:embed="rId8">
                      <a14:imgEffect>
                        <a14:backgroundRemoval t="10000" b="90000" l="10000" r="90000">
                          <a14:foregroundMark x1="22361" y1="40000" x2="23164" y2="35182"/>
                          <a14:foregroundMark x1="20694" y1="47639" x2="20694" y2="47639"/>
                          <a14:foregroundMark x1="78056" y1="47917" x2="78056" y2="47917"/>
                          <a14:foregroundMark x1="74861" y1="40278" x2="73194" y2="34028"/>
                          <a14:foregroundMark x1="43194" y1="78333" x2="44167" y2="64861"/>
                          <a14:foregroundMark x1="41528" y1="86250" x2="42222" y2="77778"/>
                          <a14:foregroundMark x1="57639" y1="81944" x2="57500" y2="63472"/>
                          <a14:foregroundMark x1="57222" y1="87639" x2="56944" y2="80417"/>
                          <a14:foregroundMark x1="37500" y1="88611" x2="39306" y2="88056"/>
                          <a14:foregroundMark x1="50278" y1="25000" x2="48333" y2="17361"/>
                          <a14:backgroundMark x1="21667" y1="33611" x2="23333" y2="31944"/>
                          <a14:backgroundMark x1="22778" y1="34028" x2="22361" y2="31389"/>
                          <a14:backgroundMark x1="22500" y1="33889" x2="23472" y2="32222"/>
                          <a14:backgroundMark x1="23611" y1="32222" x2="22917" y2="35139"/>
                          <a14:backgroundMark x1="23472" y1="32222" x2="23472" y2="32222"/>
                          <a14:backgroundMark x1="23889" y1="32083" x2="23889" y2="32083"/>
                          <a14:backgroundMark x1="21944" y1="32500" x2="23472" y2="31528"/>
                          <a14:backgroundMark x1="23472" y1="31944" x2="23194" y2="31111"/>
                          <a14:backgroundMark x1="23472" y1="30972" x2="23194" y2="32083"/>
                          <a14:backgroundMark x1="25694" y1="34583" x2="27639" y2="29861"/>
                          <a14:backgroundMark x1="28056" y1="30139" x2="32639" y2="28056"/>
                          <a14:backgroundMark x1="36389" y1="27639" x2="32917" y2="27778"/>
                          <a14:backgroundMark x1="26389" y1="34028" x2="26944" y2="32500"/>
                          <a14:backgroundMark x1="25972" y1="35694" x2="26250" y2="34028"/>
                          <a14:backgroundMark x1="24583" y1="35694" x2="25556" y2="34583"/>
                          <a14:backgroundMark x1="26528" y1="34028" x2="27361" y2="31667"/>
                          <a14:backgroundMark x1="31806" y1="27917" x2="33472" y2="27917"/>
                          <a14:backgroundMark x1="25417" y1="35972" x2="25694" y2="34722"/>
                          <a14:backgroundMark x1="25833" y1="34444" x2="25556" y2="35278"/>
                          <a14:backgroundMark x1="26250" y1="34722" x2="26250" y2="33750"/>
                          <a14:backgroundMark x1="25972" y1="35139" x2="26389" y2="33472"/>
                          <a14:backgroundMark x1="24861" y1="35972" x2="25417" y2="36250"/>
                          <a14:backgroundMark x1="61528" y1="27778" x2="66111" y2="27639"/>
                          <a14:backgroundMark x1="62222" y1="26528" x2="61250" y2="25833"/>
                          <a14:backgroundMark x1="61667" y1="27639" x2="61111" y2="26528"/>
                          <a14:backgroundMark x1="61111" y1="25972" x2="61250" y2="27917"/>
                          <a14:backgroundMark x1="62639" y1="27500" x2="71667" y2="31250"/>
                          <a14:backgroundMark x1="71667" y1="31250" x2="73194" y2="33889"/>
                          <a14:backgroundMark x1="73056" y1="35278" x2="71806" y2="33194"/>
                          <a14:backgroundMark x1="73611" y1="35278" x2="72778" y2="33056"/>
                          <a14:backgroundMark x1="73194" y1="35972" x2="72361" y2="33333"/>
                          <a14:backgroundMark x1="73333" y1="36111" x2="73056" y2="34167"/>
                          <a14:backgroundMark x1="73611" y1="36250" x2="73333" y2="33611"/>
                          <a14:backgroundMark x1="73750" y1="36528" x2="73472" y2="35139"/>
                        </a14:backgroundRemoval>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311715" y="1328273"/>
              <a:ext cx="4880285" cy="4880285"/>
            </a:xfrm>
            <a:prstGeom prst="rect">
              <a:avLst/>
            </a:prstGeom>
          </p:spPr>
        </p:pic>
        <p:sp>
          <p:nvSpPr>
            <p:cNvPr id="38" name="Rectangle 37">
              <a:extLst>
                <a:ext uri="{FF2B5EF4-FFF2-40B4-BE49-F238E27FC236}">
                  <a16:creationId xmlns:a16="http://schemas.microsoft.com/office/drawing/2014/main" id="{B75F6518-1F6E-4CFB-8CB9-369DBDF6A813}"/>
                </a:ext>
              </a:extLst>
            </p:cNvPr>
            <p:cNvSpPr/>
            <p:nvPr/>
          </p:nvSpPr>
          <p:spPr>
            <a:xfrm rot="21018670">
              <a:off x="8760942" y="2551669"/>
              <a:ext cx="506627" cy="234778"/>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8448BEF-6CA9-4A47-A00C-9D3409B052F5}"/>
                </a:ext>
              </a:extLst>
            </p:cNvPr>
            <p:cNvSpPr/>
            <p:nvPr/>
          </p:nvSpPr>
          <p:spPr>
            <a:xfrm rot="406194">
              <a:off x="10219521" y="2554752"/>
              <a:ext cx="506627" cy="228611"/>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DB80AC5-136A-4700-B507-DB0E2312730D}"/>
                </a:ext>
              </a:extLst>
            </p:cNvPr>
            <p:cNvSpPr/>
            <p:nvPr/>
          </p:nvSpPr>
          <p:spPr>
            <a:xfrm rot="17810314">
              <a:off x="8398354" y="2779908"/>
              <a:ext cx="506627" cy="206063"/>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8511BF0-D95F-46C2-A585-9D0C0AC003CB}"/>
                </a:ext>
              </a:extLst>
            </p:cNvPr>
            <p:cNvSpPr/>
            <p:nvPr/>
          </p:nvSpPr>
          <p:spPr>
            <a:xfrm rot="3996433">
              <a:off x="10566100" y="2832618"/>
              <a:ext cx="506627"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923FE72-5689-4DDA-A8CA-2BA2D3D581F5}"/>
                </a:ext>
              </a:extLst>
            </p:cNvPr>
            <p:cNvSpPr/>
            <p:nvPr/>
          </p:nvSpPr>
          <p:spPr>
            <a:xfrm rot="1143896">
              <a:off x="10644955" y="2636869"/>
              <a:ext cx="197829"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84B5CE7-81A0-4184-A201-876277A9D8A1}"/>
                </a:ext>
              </a:extLst>
            </p:cNvPr>
            <p:cNvSpPr/>
            <p:nvPr/>
          </p:nvSpPr>
          <p:spPr>
            <a:xfrm rot="1143896">
              <a:off x="8668960" y="2588130"/>
              <a:ext cx="197829"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2">
            <a:extLst>
              <a:ext uri="{FF2B5EF4-FFF2-40B4-BE49-F238E27FC236}">
                <a16:creationId xmlns:a16="http://schemas.microsoft.com/office/drawing/2014/main" id="{7D2418C3-0470-452D-85EA-F56916C2EC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90112" y="2306863"/>
            <a:ext cx="2841375" cy="1136550"/>
          </a:xfrm>
          <a:prstGeom prst="rect">
            <a:avLst/>
          </a:prstGeom>
        </p:spPr>
      </p:pic>
      <p:sp>
        <p:nvSpPr>
          <p:cNvPr id="46" name="TextBox 5">
            <a:extLst>
              <a:ext uri="{FF2B5EF4-FFF2-40B4-BE49-F238E27FC236}">
                <a16:creationId xmlns:a16="http://schemas.microsoft.com/office/drawing/2014/main" id="{541176AC-64F4-4FCB-B1EE-E4665F09785D}"/>
              </a:ext>
            </a:extLst>
          </p:cNvPr>
          <p:cNvSpPr txBox="1"/>
          <p:nvPr/>
        </p:nvSpPr>
        <p:spPr>
          <a:xfrm>
            <a:off x="5498045" y="3995313"/>
            <a:ext cx="5811748" cy="492443"/>
          </a:xfrm>
          <a:prstGeom prst="rect">
            <a:avLst/>
          </a:prstGeom>
        </p:spPr>
        <p:txBody>
          <a:bodyPr wrap="square" lIns="0" tIns="0" rIns="0" bIns="0" rtlCol="0" anchor="t">
            <a:spAutoFit/>
          </a:bodyPr>
          <a:lstStyle/>
          <a:p>
            <a:pPr marL="389273" lvl="1" algn="ctr">
              <a:spcAft>
                <a:spcPts val="1600"/>
              </a:spcAft>
            </a:pPr>
            <a:r>
              <a:rPr lang="en-US" sz="3200" b="1" dirty="0">
                <a:latin typeface="Helvetica" pitchFamily="2" charset="0"/>
                <a:ea typeface="Open Sans" panose="020B0606030504020204" pitchFamily="34" charset="0"/>
                <a:cs typeface="Open Sans" panose="020B0606030504020204" pitchFamily="34" charset="0"/>
              </a:rPr>
              <a:t>Facemasks &amp; Respirators</a:t>
            </a:r>
            <a:endParaRPr lang="en-US" sz="2400" dirty="0">
              <a:latin typeface="Helvetica" pitchFamily="2" charset="0"/>
              <a:ea typeface="Open Sans" panose="020B0606030504020204" pitchFamily="34" charset="0"/>
              <a:cs typeface="Open Sans" panose="020B0606030504020204" pitchFamily="34" charset="0"/>
            </a:endParaRPr>
          </a:p>
        </p:txBody>
      </p:sp>
      <p:pic>
        <p:nvPicPr>
          <p:cNvPr id="10" name="Picture 9">
            <a:extLst>
              <a:ext uri="{FF2B5EF4-FFF2-40B4-BE49-F238E27FC236}">
                <a16:creationId xmlns:a16="http://schemas.microsoft.com/office/drawing/2014/main" id="{41209498-FD9E-469F-9D3F-F6229A76D2B3}"/>
              </a:ext>
            </a:extLst>
          </p:cNvPr>
          <p:cNvPicPr>
            <a:picLocks noChangeAspect="1"/>
          </p:cNvPicPr>
          <p:nvPr/>
        </p:nvPicPr>
        <p:blipFill>
          <a:blip r:embed="rId12"/>
          <a:stretch>
            <a:fillRect/>
          </a:stretch>
        </p:blipFill>
        <p:spPr>
          <a:xfrm>
            <a:off x="8507391" y="4539781"/>
            <a:ext cx="1972943" cy="1678204"/>
          </a:xfrm>
          <a:prstGeom prst="rect">
            <a:avLst/>
          </a:prstGeom>
        </p:spPr>
      </p:pic>
      <p:pic>
        <p:nvPicPr>
          <p:cNvPr id="47" name="Picture 46">
            <a:extLst>
              <a:ext uri="{FF2B5EF4-FFF2-40B4-BE49-F238E27FC236}">
                <a16:creationId xmlns:a16="http://schemas.microsoft.com/office/drawing/2014/main" id="{7DF12728-DEE9-47D6-9F8F-5261DD18FD3A}"/>
              </a:ext>
            </a:extLst>
          </p:cNvPr>
          <p:cNvPicPr>
            <a:picLocks noChangeAspect="1"/>
          </p:cNvPicPr>
          <p:nvPr/>
        </p:nvPicPr>
        <p:blipFill>
          <a:blip r:embed="rId13"/>
          <a:stretch>
            <a:fillRect/>
          </a:stretch>
        </p:blipFill>
        <p:spPr>
          <a:xfrm>
            <a:off x="7984255" y="5370062"/>
            <a:ext cx="653087" cy="849335"/>
          </a:xfrm>
          <a:prstGeom prst="rect">
            <a:avLst/>
          </a:prstGeom>
        </p:spPr>
      </p:pic>
      <p:pic>
        <p:nvPicPr>
          <p:cNvPr id="48" name="Picture 47">
            <a:extLst>
              <a:ext uri="{FF2B5EF4-FFF2-40B4-BE49-F238E27FC236}">
                <a16:creationId xmlns:a16="http://schemas.microsoft.com/office/drawing/2014/main" id="{60D1E13D-EC2A-4210-A388-2C9AE80363D2}"/>
              </a:ext>
            </a:extLst>
          </p:cNvPr>
          <p:cNvPicPr>
            <a:picLocks noChangeAspect="1"/>
          </p:cNvPicPr>
          <p:nvPr/>
        </p:nvPicPr>
        <p:blipFill>
          <a:blip r:embed="rId14"/>
          <a:stretch>
            <a:fillRect/>
          </a:stretch>
        </p:blipFill>
        <p:spPr>
          <a:xfrm>
            <a:off x="10424465" y="5273367"/>
            <a:ext cx="1638300" cy="923925"/>
          </a:xfrm>
          <a:prstGeom prst="rect">
            <a:avLst/>
          </a:prstGeom>
        </p:spPr>
      </p:pic>
    </p:spTree>
    <p:extLst>
      <p:ext uri="{BB962C8B-B14F-4D97-AF65-F5344CB8AC3E}">
        <p14:creationId xmlns:p14="http://schemas.microsoft.com/office/powerpoint/2010/main" val="3660408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xEl>
                                              <p:pRg st="0" end="0"/>
                                            </p:txEl>
                                          </p:spTgt>
                                        </p:tgtEl>
                                        <p:attrNameLst>
                                          <p:attrName>style.visibility</p:attrName>
                                        </p:attrNameLst>
                                      </p:cBhvr>
                                      <p:to>
                                        <p:strVal val="visible"/>
                                      </p:to>
                                    </p:set>
                                    <p:animEffect transition="in" filter="fade">
                                      <p:cBhvr>
                                        <p:cTn id="15" dur="500"/>
                                        <p:tgtEl>
                                          <p:spTgt spid="3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animEffect transition="in" filter="fade">
                                      <p:cBhvr>
                                        <p:cTn id="23" dur="500"/>
                                        <p:tgtEl>
                                          <p:spTgt spid="31">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xEl>
                                              <p:pRg st="0" end="0"/>
                                            </p:txEl>
                                          </p:spTgt>
                                        </p:tgtEl>
                                        <p:attrNameLst>
                                          <p:attrName>style.visibility</p:attrName>
                                        </p:attrNameLst>
                                      </p:cBhvr>
                                      <p:to>
                                        <p:strVal val="visible"/>
                                      </p:to>
                                    </p:set>
                                    <p:animEffect transition="in" filter="fade">
                                      <p:cBhvr>
                                        <p:cTn id="31" dur="500"/>
                                        <p:tgtEl>
                                          <p:spTgt spid="46">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1000"/>
                                        <p:tgtEl>
                                          <p:spTgt spid="47"/>
                                        </p:tgtEl>
                                      </p:cBhvr>
                                    </p:animEffect>
                                    <p:anim calcmode="lin" valueType="num">
                                      <p:cBhvr>
                                        <p:cTn id="43" dur="1000" fill="hold"/>
                                        <p:tgtEl>
                                          <p:spTgt spid="47"/>
                                        </p:tgtEl>
                                        <p:attrNameLst>
                                          <p:attrName>ppt_x</p:attrName>
                                        </p:attrNameLst>
                                      </p:cBhvr>
                                      <p:tavLst>
                                        <p:tav tm="0">
                                          <p:val>
                                            <p:strVal val="#ppt_x"/>
                                          </p:val>
                                        </p:tav>
                                        <p:tav tm="100000">
                                          <p:val>
                                            <p:strVal val="#ppt_x"/>
                                          </p:val>
                                        </p:tav>
                                      </p:tavLst>
                                    </p:anim>
                                    <p:anim calcmode="lin" valueType="num">
                                      <p:cBhvr>
                                        <p:cTn id="4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2">
            <a:extLst>
              <a:ext uri="{FF2B5EF4-FFF2-40B4-BE49-F238E27FC236}">
                <a16:creationId xmlns:a16="http://schemas.microsoft.com/office/drawing/2014/main" id="{9B8E0B0D-8CD8-4A88-BB21-B1973E4695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56259" y="5698801"/>
            <a:ext cx="568387" cy="568387"/>
          </a:xfrm>
          <a:prstGeom prst="rect">
            <a:avLst/>
          </a:prstGeom>
        </p:spPr>
      </p:pic>
      <p:grpSp>
        <p:nvGrpSpPr>
          <p:cNvPr id="6" name="Group 5">
            <a:extLst>
              <a:ext uri="{FF2B5EF4-FFF2-40B4-BE49-F238E27FC236}">
                <a16:creationId xmlns:a16="http://schemas.microsoft.com/office/drawing/2014/main" id="{4186F3E1-BCF2-4CFE-8E95-120E97E03476}"/>
              </a:ext>
            </a:extLst>
          </p:cNvPr>
          <p:cNvGrpSpPr/>
          <p:nvPr/>
        </p:nvGrpSpPr>
        <p:grpSpPr>
          <a:xfrm>
            <a:off x="9894781" y="4208284"/>
            <a:ext cx="2231257" cy="2064913"/>
            <a:chOff x="9894781" y="4208284"/>
            <a:chExt cx="2231257" cy="2064913"/>
          </a:xfrm>
        </p:grpSpPr>
        <p:pic>
          <p:nvPicPr>
            <p:cNvPr id="93" name="Picture 92">
              <a:extLst>
                <a:ext uri="{FF2B5EF4-FFF2-40B4-BE49-F238E27FC236}">
                  <a16:creationId xmlns:a16="http://schemas.microsoft.com/office/drawing/2014/main" id="{81EE0836-89B0-4092-9609-800823A8F60B}"/>
                </a:ext>
              </a:extLst>
            </p:cNvPr>
            <p:cNvPicPr>
              <a:picLocks noChangeAspect="1"/>
            </p:cNvPicPr>
            <p:nvPr/>
          </p:nvPicPr>
          <p:blipFill>
            <a:blip r:embed="rId5"/>
            <a:stretch>
              <a:fillRect/>
            </a:stretch>
          </p:blipFill>
          <p:spPr>
            <a:xfrm>
              <a:off x="10680076" y="5048345"/>
              <a:ext cx="1439970" cy="1224852"/>
            </a:xfrm>
            <a:prstGeom prst="rect">
              <a:avLst/>
            </a:prstGeom>
          </p:spPr>
        </p:pic>
        <p:pic>
          <p:nvPicPr>
            <p:cNvPr id="80" name="Picture 79">
              <a:extLst>
                <a:ext uri="{FF2B5EF4-FFF2-40B4-BE49-F238E27FC236}">
                  <a16:creationId xmlns:a16="http://schemas.microsoft.com/office/drawing/2014/main" id="{55529304-BD02-44A2-BA02-E173980D5E37}"/>
                </a:ext>
              </a:extLst>
            </p:cNvPr>
            <p:cNvPicPr>
              <a:picLocks noChangeAspect="1"/>
            </p:cNvPicPr>
            <p:nvPr/>
          </p:nvPicPr>
          <p:blipFill>
            <a:blip r:embed="rId6"/>
            <a:stretch>
              <a:fillRect/>
            </a:stretch>
          </p:blipFill>
          <p:spPr>
            <a:xfrm rot="20679555">
              <a:off x="9894781" y="4208284"/>
              <a:ext cx="2231257" cy="1217049"/>
            </a:xfrm>
            <a:prstGeom prst="rect">
              <a:avLst/>
            </a:prstGeom>
          </p:spPr>
        </p:pic>
      </p:grpSp>
      <p:pic>
        <p:nvPicPr>
          <p:cNvPr id="10" name="Picture 9">
            <a:extLst>
              <a:ext uri="{FF2B5EF4-FFF2-40B4-BE49-F238E27FC236}">
                <a16:creationId xmlns:a16="http://schemas.microsoft.com/office/drawing/2014/main" id="{41209498-FD9E-469F-9D3F-F6229A76D2B3}"/>
              </a:ext>
            </a:extLst>
          </p:cNvPr>
          <p:cNvPicPr>
            <a:picLocks noChangeAspect="1"/>
          </p:cNvPicPr>
          <p:nvPr/>
        </p:nvPicPr>
        <p:blipFill>
          <a:blip r:embed="rId5"/>
          <a:stretch>
            <a:fillRect/>
          </a:stretch>
        </p:blipFill>
        <p:spPr>
          <a:xfrm>
            <a:off x="3482159" y="2897571"/>
            <a:ext cx="1439970" cy="1224852"/>
          </a:xfrm>
          <a:prstGeom prst="rect">
            <a:avLst/>
          </a:prstGeom>
        </p:spPr>
      </p:pic>
      <p:pic>
        <p:nvPicPr>
          <p:cNvPr id="12" name="Picture 11">
            <a:extLst>
              <a:ext uri="{FF2B5EF4-FFF2-40B4-BE49-F238E27FC236}">
                <a16:creationId xmlns:a16="http://schemas.microsoft.com/office/drawing/2014/main" id="{BF0317BC-6DDE-4A98-92D7-BC70B91CB38B}"/>
              </a:ext>
            </a:extLst>
          </p:cNvPr>
          <p:cNvPicPr>
            <a:picLocks noChangeAspect="1"/>
          </p:cNvPicPr>
          <p:nvPr/>
        </p:nvPicPr>
        <p:blipFill>
          <a:blip r:embed="rId6"/>
          <a:stretch>
            <a:fillRect/>
          </a:stretch>
        </p:blipFill>
        <p:spPr>
          <a:xfrm rot="20679555">
            <a:off x="2292978" y="2096644"/>
            <a:ext cx="2231257" cy="1217049"/>
          </a:xfrm>
          <a:prstGeom prst="rect">
            <a:avLst/>
          </a:prstGeom>
        </p:spPr>
      </p:pic>
      <p:sp>
        <p:nvSpPr>
          <p:cNvPr id="4" name="TextBox 4"/>
          <p:cNvSpPr txBox="1"/>
          <p:nvPr/>
        </p:nvSpPr>
        <p:spPr>
          <a:xfrm>
            <a:off x="271438" y="431800"/>
            <a:ext cx="8235953" cy="656334"/>
          </a:xfrm>
          <a:prstGeom prst="rect">
            <a:avLst/>
          </a:prstGeom>
        </p:spPr>
        <p:txBody>
          <a:bodyPr wrap="square" lIns="0" tIns="0" rIns="0" bIns="0" rtlCol="0" anchor="t">
            <a:spAutoFit/>
          </a:bodyPr>
          <a:lstStyle/>
          <a:p>
            <a:pPr>
              <a:lnSpc>
                <a:spcPts val="5464"/>
              </a:lnSpc>
            </a:pPr>
            <a:r>
              <a:rPr lang="en-US" sz="3600" b="1" dirty="0">
                <a:solidFill>
                  <a:srgbClr val="253746"/>
                </a:solidFill>
                <a:latin typeface="Helvetica" pitchFamily="2" charset="0"/>
                <a:ea typeface="Open Sans" panose="020B0606030504020204" pitchFamily="34" charset="0"/>
                <a:cs typeface="Open Sans" panose="020B0606030504020204" pitchFamily="34" charset="0"/>
              </a:rPr>
              <a:t>Putting On &amp; Taking Off PPE</a:t>
            </a:r>
          </a:p>
        </p:txBody>
      </p:sp>
      <p:sp>
        <p:nvSpPr>
          <p:cNvPr id="30" name="TextBox 5">
            <a:extLst>
              <a:ext uri="{FF2B5EF4-FFF2-40B4-BE49-F238E27FC236}">
                <a16:creationId xmlns:a16="http://schemas.microsoft.com/office/drawing/2014/main" id="{948D7C7D-61C2-4FBC-8219-AA7F5B893CDD}"/>
              </a:ext>
            </a:extLst>
          </p:cNvPr>
          <p:cNvSpPr txBox="1"/>
          <p:nvPr/>
        </p:nvSpPr>
        <p:spPr>
          <a:xfrm>
            <a:off x="-132596" y="1257595"/>
            <a:ext cx="1866119" cy="369332"/>
          </a:xfrm>
          <a:prstGeom prst="rect">
            <a:avLst/>
          </a:prstGeom>
        </p:spPr>
        <p:txBody>
          <a:bodyPr wrap="square" lIns="0" tIns="0" rIns="0" bIns="0" rtlCol="0" anchor="t">
            <a:spAutoFit/>
          </a:bodyPr>
          <a:lstStyle/>
          <a:p>
            <a:pPr marL="389273" lvl="1">
              <a:spcAft>
                <a:spcPts val="1600"/>
              </a:spcAft>
            </a:pPr>
            <a:r>
              <a:rPr lang="en-US" sz="2400" b="1" dirty="0">
                <a:latin typeface="Helvetica" pitchFamily="2" charset="0"/>
                <a:ea typeface="Open Sans" panose="020B0606030504020204" pitchFamily="34" charset="0"/>
                <a:cs typeface="Open Sans" panose="020B0606030504020204" pitchFamily="34" charset="0"/>
              </a:rPr>
              <a:t>Gowns</a:t>
            </a:r>
          </a:p>
        </p:txBody>
      </p:sp>
      <p:sp>
        <p:nvSpPr>
          <p:cNvPr id="31" name="TextBox 5">
            <a:extLst>
              <a:ext uri="{FF2B5EF4-FFF2-40B4-BE49-F238E27FC236}">
                <a16:creationId xmlns:a16="http://schemas.microsoft.com/office/drawing/2014/main" id="{8181A58F-4B7B-484A-BBBA-178D998C1418}"/>
              </a:ext>
            </a:extLst>
          </p:cNvPr>
          <p:cNvSpPr txBox="1"/>
          <p:nvPr/>
        </p:nvSpPr>
        <p:spPr>
          <a:xfrm>
            <a:off x="5365888" y="1392289"/>
            <a:ext cx="2094539" cy="369332"/>
          </a:xfrm>
          <a:prstGeom prst="rect">
            <a:avLst/>
          </a:prstGeom>
        </p:spPr>
        <p:txBody>
          <a:bodyPr wrap="square" lIns="0" tIns="0" rIns="0" bIns="0" rtlCol="0" anchor="t">
            <a:spAutoFit/>
          </a:bodyPr>
          <a:lstStyle/>
          <a:p>
            <a:pPr marL="389273" lvl="1" algn="ctr">
              <a:spcAft>
                <a:spcPts val="1600"/>
              </a:spcAft>
            </a:pPr>
            <a:r>
              <a:rPr lang="en-US" sz="2400" b="1" dirty="0">
                <a:latin typeface="Helvetica" pitchFamily="2" charset="0"/>
                <a:ea typeface="Open Sans" panose="020B0606030504020204" pitchFamily="34" charset="0"/>
                <a:cs typeface="Open Sans" panose="020B0606030504020204" pitchFamily="34" charset="0"/>
              </a:rPr>
              <a:t>Goggles</a:t>
            </a:r>
            <a:endParaRPr lang="en-US" dirty="0">
              <a:latin typeface="Helvetica" pitchFamily="2"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011DD4C7-8BAC-4A73-A697-F4717E162FA9}"/>
              </a:ext>
            </a:extLst>
          </p:cNvPr>
          <p:cNvSpPr txBox="1"/>
          <p:nvPr/>
        </p:nvSpPr>
        <p:spPr>
          <a:xfrm>
            <a:off x="8199246" y="1465049"/>
            <a:ext cx="1866119" cy="369332"/>
          </a:xfrm>
          <a:prstGeom prst="rect">
            <a:avLst/>
          </a:prstGeom>
        </p:spPr>
        <p:txBody>
          <a:bodyPr wrap="square" lIns="0" tIns="0" rIns="0" bIns="0" rtlCol="0" anchor="t">
            <a:spAutoFit/>
          </a:bodyPr>
          <a:lstStyle/>
          <a:p>
            <a:pPr marL="389273" lvl="1">
              <a:spcAft>
                <a:spcPts val="1600"/>
              </a:spcAft>
            </a:pPr>
            <a:r>
              <a:rPr lang="en-US" sz="2400" b="1" dirty="0">
                <a:latin typeface="Helvetica" pitchFamily="2" charset="0"/>
                <a:ea typeface="Open Sans" panose="020B0606030504020204" pitchFamily="34" charset="0"/>
                <a:cs typeface="Open Sans" panose="020B0606030504020204" pitchFamily="34" charset="0"/>
              </a:rPr>
              <a:t>Gloves</a:t>
            </a:r>
          </a:p>
        </p:txBody>
      </p:sp>
      <p:pic>
        <p:nvPicPr>
          <p:cNvPr id="34" name="Picture 33">
            <a:extLst>
              <a:ext uri="{FF2B5EF4-FFF2-40B4-BE49-F238E27FC236}">
                <a16:creationId xmlns:a16="http://schemas.microsoft.com/office/drawing/2014/main" id="{1A5B5089-AD28-4284-B4C1-0E2CC2007A30}"/>
              </a:ext>
            </a:extLst>
          </p:cNvPr>
          <p:cNvPicPr>
            <a:picLocks noChangeAspect="1"/>
          </p:cNvPicPr>
          <p:nvPr/>
        </p:nvPicPr>
        <p:blipFill>
          <a:blip r:embed="rId7" cstate="print">
            <a:duotone>
              <a:prstClr val="black"/>
              <a:srgbClr val="A2D9D8">
                <a:tint val="45000"/>
                <a:satMod val="400000"/>
              </a:srgbClr>
            </a:duotone>
            <a:extLst>
              <a:ext uri="{BEBA8EAE-BF5A-486C-A8C5-ECC9F3942E4B}">
                <a14:imgProps xmlns:a14="http://schemas.microsoft.com/office/drawing/2010/main">
                  <a14:imgLayer r:embed="rId8">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454829" y="1881839"/>
            <a:ext cx="1478581" cy="1478581"/>
          </a:xfrm>
          <a:prstGeom prst="rect">
            <a:avLst/>
          </a:prstGeom>
        </p:spPr>
      </p:pic>
      <p:grpSp>
        <p:nvGrpSpPr>
          <p:cNvPr id="36" name="Group 35">
            <a:extLst>
              <a:ext uri="{FF2B5EF4-FFF2-40B4-BE49-F238E27FC236}">
                <a16:creationId xmlns:a16="http://schemas.microsoft.com/office/drawing/2014/main" id="{AA6BE3DB-29AB-4EF0-85A8-218DFC6978D6}"/>
              </a:ext>
            </a:extLst>
          </p:cNvPr>
          <p:cNvGrpSpPr/>
          <p:nvPr/>
        </p:nvGrpSpPr>
        <p:grpSpPr>
          <a:xfrm>
            <a:off x="-254405" y="2035156"/>
            <a:ext cx="2536910" cy="2296183"/>
            <a:chOff x="7311715" y="1328273"/>
            <a:chExt cx="4880285" cy="4880285"/>
          </a:xfrm>
        </p:grpSpPr>
        <p:pic>
          <p:nvPicPr>
            <p:cNvPr id="37" name="Picture 36" descr="Logo, icon&#10;&#10;Description automatically generated">
              <a:extLst>
                <a:ext uri="{FF2B5EF4-FFF2-40B4-BE49-F238E27FC236}">
                  <a16:creationId xmlns:a16="http://schemas.microsoft.com/office/drawing/2014/main" id="{A95391F9-820F-4B27-9B27-92EDFF2F827D}"/>
                </a:ext>
              </a:extLst>
            </p:cNvPr>
            <p:cNvPicPr>
              <a:picLocks noChangeAspect="1"/>
            </p:cNvPicPr>
            <p:nvPr/>
          </p:nvPicPr>
          <p:blipFill>
            <a:blip r:embed="rId10" cstate="print">
              <a:duotone>
                <a:prstClr val="black"/>
                <a:srgbClr val="A0D0D6">
                  <a:tint val="45000"/>
                  <a:satMod val="400000"/>
                </a:srgbClr>
              </a:duotone>
              <a:extLst>
                <a:ext uri="{BEBA8EAE-BF5A-486C-A8C5-ECC9F3942E4B}">
                  <a14:imgProps xmlns:a14="http://schemas.microsoft.com/office/drawing/2010/main">
                    <a14:imgLayer r:embed="rId11">
                      <a14:imgEffect>
                        <a14:backgroundRemoval t="10000" b="90000" l="10000" r="90000">
                          <a14:foregroundMark x1="22361" y1="40000" x2="23164" y2="35182"/>
                          <a14:foregroundMark x1="20694" y1="47639" x2="20694" y2="47639"/>
                          <a14:foregroundMark x1="78056" y1="47917" x2="78056" y2="47917"/>
                          <a14:foregroundMark x1="74861" y1="40278" x2="73194" y2="34028"/>
                          <a14:foregroundMark x1="43194" y1="78333" x2="44167" y2="64861"/>
                          <a14:foregroundMark x1="41528" y1="86250" x2="42222" y2="77778"/>
                          <a14:foregroundMark x1="57639" y1="81944" x2="57500" y2="63472"/>
                          <a14:foregroundMark x1="57222" y1="87639" x2="56944" y2="80417"/>
                          <a14:foregroundMark x1="37500" y1="88611" x2="39306" y2="88056"/>
                          <a14:foregroundMark x1="50278" y1="25000" x2="48333" y2="17361"/>
                          <a14:backgroundMark x1="21667" y1="33611" x2="23333" y2="31944"/>
                          <a14:backgroundMark x1="22778" y1="34028" x2="22361" y2="31389"/>
                          <a14:backgroundMark x1="22500" y1="33889" x2="23472" y2="32222"/>
                          <a14:backgroundMark x1="23611" y1="32222" x2="22917" y2="35139"/>
                          <a14:backgroundMark x1="23472" y1="32222" x2="23472" y2="32222"/>
                          <a14:backgroundMark x1="23889" y1="32083" x2="23889" y2="32083"/>
                          <a14:backgroundMark x1="21944" y1="32500" x2="23472" y2="31528"/>
                          <a14:backgroundMark x1="23472" y1="31944" x2="23194" y2="31111"/>
                          <a14:backgroundMark x1="23472" y1="30972" x2="23194" y2="32083"/>
                          <a14:backgroundMark x1="25694" y1="34583" x2="27639" y2="29861"/>
                          <a14:backgroundMark x1="28056" y1="30139" x2="32639" y2="28056"/>
                          <a14:backgroundMark x1="36389" y1="27639" x2="32917" y2="27778"/>
                          <a14:backgroundMark x1="26389" y1="34028" x2="26944" y2="32500"/>
                          <a14:backgroundMark x1="25972" y1="35694" x2="26250" y2="34028"/>
                          <a14:backgroundMark x1="24583" y1="35694" x2="25556" y2="34583"/>
                          <a14:backgroundMark x1="26528" y1="34028" x2="27361" y2="31667"/>
                          <a14:backgroundMark x1="31806" y1="27917" x2="33472" y2="27917"/>
                          <a14:backgroundMark x1="25417" y1="35972" x2="25694" y2="34722"/>
                          <a14:backgroundMark x1="25833" y1="34444" x2="25556" y2="35278"/>
                          <a14:backgroundMark x1="26250" y1="34722" x2="26250" y2="33750"/>
                          <a14:backgroundMark x1="25972" y1="35139" x2="26389" y2="33472"/>
                          <a14:backgroundMark x1="24861" y1="35972" x2="25417" y2="36250"/>
                          <a14:backgroundMark x1="61528" y1="27778" x2="66111" y2="27639"/>
                          <a14:backgroundMark x1="62222" y1="26528" x2="61250" y2="25833"/>
                          <a14:backgroundMark x1="61667" y1="27639" x2="61111" y2="26528"/>
                          <a14:backgroundMark x1="61111" y1="25972" x2="61250" y2="27917"/>
                          <a14:backgroundMark x1="62639" y1="27500" x2="71667" y2="31250"/>
                          <a14:backgroundMark x1="71667" y1="31250" x2="73194" y2="33889"/>
                          <a14:backgroundMark x1="73056" y1="35278" x2="71806" y2="33194"/>
                          <a14:backgroundMark x1="73611" y1="35278" x2="72778" y2="33056"/>
                          <a14:backgroundMark x1="73194" y1="35972" x2="72361" y2="33333"/>
                          <a14:backgroundMark x1="73333" y1="36111" x2="73056" y2="34167"/>
                          <a14:backgroundMark x1="73611" y1="36250" x2="73333" y2="33611"/>
                          <a14:backgroundMark x1="73750" y1="36528" x2="73472" y2="35139"/>
                        </a14:backgroundRemoval>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311715" y="1328273"/>
              <a:ext cx="4880285" cy="4880285"/>
            </a:xfrm>
            <a:prstGeom prst="rect">
              <a:avLst/>
            </a:prstGeom>
          </p:spPr>
        </p:pic>
        <p:sp>
          <p:nvSpPr>
            <p:cNvPr id="38" name="Rectangle 37">
              <a:extLst>
                <a:ext uri="{FF2B5EF4-FFF2-40B4-BE49-F238E27FC236}">
                  <a16:creationId xmlns:a16="http://schemas.microsoft.com/office/drawing/2014/main" id="{B75F6518-1F6E-4CFB-8CB9-369DBDF6A813}"/>
                </a:ext>
              </a:extLst>
            </p:cNvPr>
            <p:cNvSpPr/>
            <p:nvPr/>
          </p:nvSpPr>
          <p:spPr>
            <a:xfrm rot="21018670">
              <a:off x="8760942" y="2551669"/>
              <a:ext cx="506627" cy="234778"/>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8448BEF-6CA9-4A47-A00C-9D3409B052F5}"/>
                </a:ext>
              </a:extLst>
            </p:cNvPr>
            <p:cNvSpPr/>
            <p:nvPr/>
          </p:nvSpPr>
          <p:spPr>
            <a:xfrm rot="406194">
              <a:off x="10219521" y="2554752"/>
              <a:ext cx="506627" cy="228611"/>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DB80AC5-136A-4700-B507-DB0E2312730D}"/>
                </a:ext>
              </a:extLst>
            </p:cNvPr>
            <p:cNvSpPr/>
            <p:nvPr/>
          </p:nvSpPr>
          <p:spPr>
            <a:xfrm rot="17810314">
              <a:off x="8398354" y="2779908"/>
              <a:ext cx="506627" cy="206063"/>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8511BF0-D95F-46C2-A585-9D0C0AC003CB}"/>
                </a:ext>
              </a:extLst>
            </p:cNvPr>
            <p:cNvSpPr/>
            <p:nvPr/>
          </p:nvSpPr>
          <p:spPr>
            <a:xfrm rot="3996433">
              <a:off x="10566100" y="2832618"/>
              <a:ext cx="506627"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923FE72-5689-4DDA-A8CA-2BA2D3D581F5}"/>
                </a:ext>
              </a:extLst>
            </p:cNvPr>
            <p:cNvSpPr/>
            <p:nvPr/>
          </p:nvSpPr>
          <p:spPr>
            <a:xfrm rot="1143896">
              <a:off x="10644955" y="2636869"/>
              <a:ext cx="197829"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84B5CE7-81A0-4184-A201-876277A9D8A1}"/>
                </a:ext>
              </a:extLst>
            </p:cNvPr>
            <p:cNvSpPr/>
            <p:nvPr/>
          </p:nvSpPr>
          <p:spPr>
            <a:xfrm rot="1143896">
              <a:off x="8668960" y="2588130"/>
              <a:ext cx="197829"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2">
            <a:extLst>
              <a:ext uri="{FF2B5EF4-FFF2-40B4-BE49-F238E27FC236}">
                <a16:creationId xmlns:a16="http://schemas.microsoft.com/office/drawing/2014/main" id="{7D2418C3-0470-452D-85EA-F56916C2ECC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795638" y="2452491"/>
            <a:ext cx="1634079" cy="653632"/>
          </a:xfrm>
          <a:prstGeom prst="rect">
            <a:avLst/>
          </a:prstGeom>
        </p:spPr>
      </p:pic>
      <p:sp>
        <p:nvSpPr>
          <p:cNvPr id="46" name="TextBox 5">
            <a:extLst>
              <a:ext uri="{FF2B5EF4-FFF2-40B4-BE49-F238E27FC236}">
                <a16:creationId xmlns:a16="http://schemas.microsoft.com/office/drawing/2014/main" id="{541176AC-64F4-4FCB-B1EE-E4665F09785D}"/>
              </a:ext>
            </a:extLst>
          </p:cNvPr>
          <p:cNvSpPr txBox="1"/>
          <p:nvPr/>
        </p:nvSpPr>
        <p:spPr>
          <a:xfrm>
            <a:off x="1960831" y="1252161"/>
            <a:ext cx="2973669" cy="738664"/>
          </a:xfrm>
          <a:prstGeom prst="rect">
            <a:avLst/>
          </a:prstGeom>
        </p:spPr>
        <p:txBody>
          <a:bodyPr wrap="square" lIns="0" tIns="0" rIns="0" bIns="0" rtlCol="0" anchor="t">
            <a:spAutoFit/>
          </a:bodyPr>
          <a:lstStyle/>
          <a:p>
            <a:pPr marL="389273" lvl="1">
              <a:spcAft>
                <a:spcPts val="1600"/>
              </a:spcAft>
            </a:pPr>
            <a:r>
              <a:rPr lang="en-US" sz="2400" b="1" dirty="0">
                <a:latin typeface="Helvetica" pitchFamily="2" charset="0"/>
                <a:ea typeface="Open Sans" panose="020B0606030504020204" pitchFamily="34" charset="0"/>
                <a:cs typeface="Open Sans" panose="020B0606030504020204" pitchFamily="34" charset="0"/>
              </a:rPr>
              <a:t>Facemask/ Respirator</a:t>
            </a:r>
            <a:endParaRPr lang="en-US" dirty="0">
              <a:latin typeface="Helvetica" pitchFamily="2" charset="0"/>
              <a:ea typeface="Open Sans" panose="020B0606030504020204" pitchFamily="34" charset="0"/>
              <a:cs typeface="Open Sans" panose="020B0606030504020204" pitchFamily="34" charset="0"/>
            </a:endParaRPr>
          </a:p>
        </p:txBody>
      </p:sp>
      <p:sp>
        <p:nvSpPr>
          <p:cNvPr id="2" name="Arrow: Right 1">
            <a:extLst>
              <a:ext uri="{FF2B5EF4-FFF2-40B4-BE49-F238E27FC236}">
                <a16:creationId xmlns:a16="http://schemas.microsoft.com/office/drawing/2014/main" id="{98308E41-7F10-4B6E-A7B2-7F2288371874}"/>
              </a:ext>
            </a:extLst>
          </p:cNvPr>
          <p:cNvSpPr/>
          <p:nvPr/>
        </p:nvSpPr>
        <p:spPr>
          <a:xfrm>
            <a:off x="1780038" y="2205382"/>
            <a:ext cx="786320" cy="977866"/>
          </a:xfrm>
          <a:prstGeom prst="rightArrow">
            <a:avLst>
              <a:gd name="adj1" fmla="val 56281"/>
              <a:gd name="adj2" fmla="val 61091"/>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EC9EE7C-F0F2-431D-BCDE-63039D9EBD57}"/>
              </a:ext>
            </a:extLst>
          </p:cNvPr>
          <p:cNvPicPr>
            <a:picLocks noChangeAspect="1"/>
          </p:cNvPicPr>
          <p:nvPr/>
        </p:nvPicPr>
        <p:blipFill>
          <a:blip r:embed="rId15"/>
          <a:stretch>
            <a:fillRect/>
          </a:stretch>
        </p:blipFill>
        <p:spPr>
          <a:xfrm>
            <a:off x="10792334" y="1950419"/>
            <a:ext cx="1267592" cy="1718563"/>
          </a:xfrm>
          <a:prstGeom prst="rect">
            <a:avLst/>
          </a:prstGeom>
        </p:spPr>
      </p:pic>
      <p:sp>
        <p:nvSpPr>
          <p:cNvPr id="62" name="Arrow: Right 61">
            <a:extLst>
              <a:ext uri="{FF2B5EF4-FFF2-40B4-BE49-F238E27FC236}">
                <a16:creationId xmlns:a16="http://schemas.microsoft.com/office/drawing/2014/main" id="{17931401-C358-4726-8B6E-14D340D5B8F5}"/>
              </a:ext>
            </a:extLst>
          </p:cNvPr>
          <p:cNvSpPr/>
          <p:nvPr/>
        </p:nvSpPr>
        <p:spPr>
          <a:xfrm>
            <a:off x="4850108" y="2272852"/>
            <a:ext cx="786320" cy="977866"/>
          </a:xfrm>
          <a:prstGeom prst="rightArrow">
            <a:avLst>
              <a:gd name="adj1" fmla="val 56281"/>
              <a:gd name="adj2" fmla="val 61091"/>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Right 62">
            <a:extLst>
              <a:ext uri="{FF2B5EF4-FFF2-40B4-BE49-F238E27FC236}">
                <a16:creationId xmlns:a16="http://schemas.microsoft.com/office/drawing/2014/main" id="{BD1672CD-8760-46AD-A224-BB658E187EC4}"/>
              </a:ext>
            </a:extLst>
          </p:cNvPr>
          <p:cNvSpPr/>
          <p:nvPr/>
        </p:nvSpPr>
        <p:spPr>
          <a:xfrm>
            <a:off x="7668509" y="2272852"/>
            <a:ext cx="786320" cy="977866"/>
          </a:xfrm>
          <a:prstGeom prst="rightArrow">
            <a:avLst>
              <a:gd name="adj1" fmla="val 56281"/>
              <a:gd name="adj2" fmla="val 61091"/>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Right 63">
            <a:extLst>
              <a:ext uri="{FF2B5EF4-FFF2-40B4-BE49-F238E27FC236}">
                <a16:creationId xmlns:a16="http://schemas.microsoft.com/office/drawing/2014/main" id="{B7F1C900-09FB-4D3E-AB60-6DF5D053CE80}"/>
              </a:ext>
            </a:extLst>
          </p:cNvPr>
          <p:cNvSpPr/>
          <p:nvPr/>
        </p:nvSpPr>
        <p:spPr>
          <a:xfrm>
            <a:off x="10006014" y="2309228"/>
            <a:ext cx="786320" cy="977866"/>
          </a:xfrm>
          <a:prstGeom prst="rightArrow">
            <a:avLst>
              <a:gd name="adj1" fmla="val 56281"/>
              <a:gd name="adj2" fmla="val 61091"/>
            </a:avLst>
          </a:prstGeom>
          <a:solidFill>
            <a:srgbClr val="84BD00"/>
          </a:solidFill>
          <a:ln>
            <a:solidFill>
              <a:srgbClr val="84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5">
            <a:extLst>
              <a:ext uri="{FF2B5EF4-FFF2-40B4-BE49-F238E27FC236}">
                <a16:creationId xmlns:a16="http://schemas.microsoft.com/office/drawing/2014/main" id="{5D215350-8361-45A2-8DC8-D8E9C0595951}"/>
              </a:ext>
            </a:extLst>
          </p:cNvPr>
          <p:cNvSpPr txBox="1"/>
          <p:nvPr/>
        </p:nvSpPr>
        <p:spPr>
          <a:xfrm>
            <a:off x="10077540" y="1274137"/>
            <a:ext cx="2094539" cy="738664"/>
          </a:xfrm>
          <a:prstGeom prst="rect">
            <a:avLst/>
          </a:prstGeom>
        </p:spPr>
        <p:txBody>
          <a:bodyPr wrap="square" lIns="0" tIns="0" rIns="0" bIns="0" rtlCol="0" anchor="t">
            <a:spAutoFit/>
          </a:bodyPr>
          <a:lstStyle/>
          <a:p>
            <a:pPr marL="389273" lvl="1" algn="ctr">
              <a:spcAft>
                <a:spcPts val="1600"/>
              </a:spcAft>
            </a:pPr>
            <a:r>
              <a:rPr lang="en-US" sz="2400" b="1" dirty="0">
                <a:latin typeface="Helvetica" pitchFamily="2" charset="0"/>
                <a:ea typeface="Open Sans" panose="020B0606030504020204" pitchFamily="34" charset="0"/>
                <a:cs typeface="Open Sans" panose="020B0606030504020204" pitchFamily="34" charset="0"/>
              </a:rPr>
              <a:t>BEFORE Entry</a:t>
            </a:r>
            <a:endParaRPr lang="en-US" dirty="0">
              <a:latin typeface="Helvetica" pitchFamily="2" charset="0"/>
              <a:ea typeface="Open Sans" panose="020B0606030504020204" pitchFamily="34" charset="0"/>
              <a:cs typeface="Open Sans" panose="020B0606030504020204" pitchFamily="34" charset="0"/>
            </a:endParaRPr>
          </a:p>
        </p:txBody>
      </p:sp>
      <p:sp>
        <p:nvSpPr>
          <p:cNvPr id="66" name="TextBox 5">
            <a:extLst>
              <a:ext uri="{FF2B5EF4-FFF2-40B4-BE49-F238E27FC236}">
                <a16:creationId xmlns:a16="http://schemas.microsoft.com/office/drawing/2014/main" id="{101E5EE4-D885-4211-A6F2-64F0C09A3B56}"/>
              </a:ext>
            </a:extLst>
          </p:cNvPr>
          <p:cNvSpPr txBox="1"/>
          <p:nvPr/>
        </p:nvSpPr>
        <p:spPr>
          <a:xfrm>
            <a:off x="2024983" y="3870394"/>
            <a:ext cx="1866119" cy="369332"/>
          </a:xfrm>
          <a:prstGeom prst="rect">
            <a:avLst/>
          </a:prstGeom>
        </p:spPr>
        <p:txBody>
          <a:bodyPr wrap="square" lIns="0" tIns="0" rIns="0" bIns="0" rtlCol="0" anchor="t">
            <a:spAutoFit/>
          </a:bodyPr>
          <a:lstStyle/>
          <a:p>
            <a:pPr marL="389273" lvl="1">
              <a:spcAft>
                <a:spcPts val="1600"/>
              </a:spcAft>
            </a:pPr>
            <a:r>
              <a:rPr lang="en-US" sz="2400" b="1" dirty="0">
                <a:latin typeface="Helvetica" pitchFamily="2" charset="0"/>
                <a:ea typeface="Open Sans" panose="020B0606030504020204" pitchFamily="34" charset="0"/>
                <a:cs typeface="Open Sans" panose="020B0606030504020204" pitchFamily="34" charset="0"/>
              </a:rPr>
              <a:t>Gowns</a:t>
            </a:r>
          </a:p>
        </p:txBody>
      </p:sp>
      <p:grpSp>
        <p:nvGrpSpPr>
          <p:cNvPr id="67" name="Group 66">
            <a:extLst>
              <a:ext uri="{FF2B5EF4-FFF2-40B4-BE49-F238E27FC236}">
                <a16:creationId xmlns:a16="http://schemas.microsoft.com/office/drawing/2014/main" id="{AF992C2B-D7EF-42C7-B2EC-29BAB17E36C4}"/>
              </a:ext>
            </a:extLst>
          </p:cNvPr>
          <p:cNvGrpSpPr/>
          <p:nvPr/>
        </p:nvGrpSpPr>
        <p:grpSpPr>
          <a:xfrm>
            <a:off x="1764802" y="4065623"/>
            <a:ext cx="2536910" cy="2514759"/>
            <a:chOff x="7311715" y="1328273"/>
            <a:chExt cx="4880285" cy="4880285"/>
          </a:xfrm>
        </p:grpSpPr>
        <p:pic>
          <p:nvPicPr>
            <p:cNvPr id="68" name="Picture 67" descr="Logo, icon&#10;&#10;Description automatically generated">
              <a:extLst>
                <a:ext uri="{FF2B5EF4-FFF2-40B4-BE49-F238E27FC236}">
                  <a16:creationId xmlns:a16="http://schemas.microsoft.com/office/drawing/2014/main" id="{61F8527C-AD0C-4543-BCA1-3CEC6D30B41E}"/>
                </a:ext>
              </a:extLst>
            </p:cNvPr>
            <p:cNvPicPr>
              <a:picLocks noChangeAspect="1"/>
            </p:cNvPicPr>
            <p:nvPr/>
          </p:nvPicPr>
          <p:blipFill>
            <a:blip r:embed="rId10" cstate="print">
              <a:duotone>
                <a:prstClr val="black"/>
                <a:srgbClr val="A0D0D6">
                  <a:tint val="45000"/>
                  <a:satMod val="400000"/>
                </a:srgbClr>
              </a:duotone>
              <a:extLst>
                <a:ext uri="{BEBA8EAE-BF5A-486C-A8C5-ECC9F3942E4B}">
                  <a14:imgProps xmlns:a14="http://schemas.microsoft.com/office/drawing/2010/main">
                    <a14:imgLayer r:embed="rId11">
                      <a14:imgEffect>
                        <a14:backgroundRemoval t="10000" b="90000" l="10000" r="90000">
                          <a14:foregroundMark x1="22361" y1="40000" x2="23164" y2="35182"/>
                          <a14:foregroundMark x1="20694" y1="47639" x2="20694" y2="47639"/>
                          <a14:foregroundMark x1="78056" y1="47917" x2="78056" y2="47917"/>
                          <a14:foregroundMark x1="74861" y1="40278" x2="73194" y2="34028"/>
                          <a14:foregroundMark x1="43194" y1="78333" x2="44167" y2="64861"/>
                          <a14:foregroundMark x1="41528" y1="86250" x2="42222" y2="77778"/>
                          <a14:foregroundMark x1="57639" y1="81944" x2="57500" y2="63472"/>
                          <a14:foregroundMark x1="57222" y1="87639" x2="56944" y2="80417"/>
                          <a14:foregroundMark x1="37500" y1="88611" x2="39306" y2="88056"/>
                          <a14:foregroundMark x1="50278" y1="25000" x2="48333" y2="17361"/>
                          <a14:backgroundMark x1="21667" y1="33611" x2="23333" y2="31944"/>
                          <a14:backgroundMark x1="22778" y1="34028" x2="22361" y2="31389"/>
                          <a14:backgroundMark x1="22500" y1="33889" x2="23472" y2="32222"/>
                          <a14:backgroundMark x1="23611" y1="32222" x2="22917" y2="35139"/>
                          <a14:backgroundMark x1="23472" y1="32222" x2="23472" y2="32222"/>
                          <a14:backgroundMark x1="23889" y1="32083" x2="23889" y2="32083"/>
                          <a14:backgroundMark x1="21944" y1="32500" x2="23472" y2="31528"/>
                          <a14:backgroundMark x1="23472" y1="31944" x2="23194" y2="31111"/>
                          <a14:backgroundMark x1="23472" y1="30972" x2="23194" y2="32083"/>
                          <a14:backgroundMark x1="25694" y1="34583" x2="27639" y2="29861"/>
                          <a14:backgroundMark x1="28056" y1="30139" x2="32639" y2="28056"/>
                          <a14:backgroundMark x1="36389" y1="27639" x2="32917" y2="27778"/>
                          <a14:backgroundMark x1="26389" y1="34028" x2="26944" y2="32500"/>
                          <a14:backgroundMark x1="25972" y1="35694" x2="26250" y2="34028"/>
                          <a14:backgroundMark x1="24583" y1="35694" x2="25556" y2="34583"/>
                          <a14:backgroundMark x1="26528" y1="34028" x2="27361" y2="31667"/>
                          <a14:backgroundMark x1="31806" y1="27917" x2="33472" y2="27917"/>
                          <a14:backgroundMark x1="25417" y1="35972" x2="25694" y2="34722"/>
                          <a14:backgroundMark x1="25833" y1="34444" x2="25556" y2="35278"/>
                          <a14:backgroundMark x1="26250" y1="34722" x2="26250" y2="33750"/>
                          <a14:backgroundMark x1="25972" y1="35139" x2="26389" y2="33472"/>
                          <a14:backgroundMark x1="24861" y1="35972" x2="25417" y2="36250"/>
                          <a14:backgroundMark x1="61528" y1="27778" x2="66111" y2="27639"/>
                          <a14:backgroundMark x1="62222" y1="26528" x2="61250" y2="25833"/>
                          <a14:backgroundMark x1="61667" y1="27639" x2="61111" y2="26528"/>
                          <a14:backgroundMark x1="61111" y1="25972" x2="61250" y2="27917"/>
                          <a14:backgroundMark x1="62639" y1="27500" x2="71667" y2="31250"/>
                          <a14:backgroundMark x1="71667" y1="31250" x2="73194" y2="33889"/>
                          <a14:backgroundMark x1="73056" y1="35278" x2="71806" y2="33194"/>
                          <a14:backgroundMark x1="73611" y1="35278" x2="72778" y2="33056"/>
                          <a14:backgroundMark x1="73194" y1="35972" x2="72361" y2="33333"/>
                          <a14:backgroundMark x1="73333" y1="36111" x2="73056" y2="34167"/>
                          <a14:backgroundMark x1="73611" y1="36250" x2="73333" y2="33611"/>
                          <a14:backgroundMark x1="73750" y1="36528" x2="73472" y2="35139"/>
                        </a14:backgroundRemoval>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311715" y="1328273"/>
              <a:ext cx="4880285" cy="4880285"/>
            </a:xfrm>
            <a:prstGeom prst="rect">
              <a:avLst/>
            </a:prstGeom>
          </p:spPr>
        </p:pic>
        <p:sp>
          <p:nvSpPr>
            <p:cNvPr id="69" name="Rectangle 68">
              <a:extLst>
                <a:ext uri="{FF2B5EF4-FFF2-40B4-BE49-F238E27FC236}">
                  <a16:creationId xmlns:a16="http://schemas.microsoft.com/office/drawing/2014/main" id="{3FB8A49C-8F3A-47B3-BA54-209D8DC844EB}"/>
                </a:ext>
              </a:extLst>
            </p:cNvPr>
            <p:cNvSpPr/>
            <p:nvPr/>
          </p:nvSpPr>
          <p:spPr>
            <a:xfrm rot="21018670">
              <a:off x="8760942" y="2551669"/>
              <a:ext cx="506627" cy="234778"/>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815D7F8E-F439-4D22-87F9-B0FC3C44C27C}"/>
                </a:ext>
              </a:extLst>
            </p:cNvPr>
            <p:cNvSpPr/>
            <p:nvPr/>
          </p:nvSpPr>
          <p:spPr>
            <a:xfrm rot="406194">
              <a:off x="10219521" y="2554752"/>
              <a:ext cx="506627" cy="228611"/>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FBAEB26-45D6-4196-B12F-BE4261E50B8E}"/>
                </a:ext>
              </a:extLst>
            </p:cNvPr>
            <p:cNvSpPr/>
            <p:nvPr/>
          </p:nvSpPr>
          <p:spPr>
            <a:xfrm rot="17810314">
              <a:off x="8398354" y="2779908"/>
              <a:ext cx="506627" cy="206063"/>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088D73C-6F22-45CF-B2ED-D0E6F4FEC377}"/>
                </a:ext>
              </a:extLst>
            </p:cNvPr>
            <p:cNvSpPr/>
            <p:nvPr/>
          </p:nvSpPr>
          <p:spPr>
            <a:xfrm rot="3996433">
              <a:off x="10566100" y="2832618"/>
              <a:ext cx="506627"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8A6E82-C463-4159-B93D-955DD26F8EE2}"/>
                </a:ext>
              </a:extLst>
            </p:cNvPr>
            <p:cNvSpPr/>
            <p:nvPr/>
          </p:nvSpPr>
          <p:spPr>
            <a:xfrm rot="1143896">
              <a:off x="10644955" y="2636869"/>
              <a:ext cx="197829"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037349D-175A-4A0D-A74F-8FAC0917707E}"/>
                </a:ext>
              </a:extLst>
            </p:cNvPr>
            <p:cNvSpPr/>
            <p:nvPr/>
          </p:nvSpPr>
          <p:spPr>
            <a:xfrm rot="1143896">
              <a:off x="8668960" y="2588130"/>
              <a:ext cx="197829" cy="212802"/>
            </a:xfrm>
            <a:prstGeom prst="rect">
              <a:avLst/>
            </a:prstGeom>
            <a:solidFill>
              <a:srgbClr val="A2D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Arrow: Right 74">
            <a:extLst>
              <a:ext uri="{FF2B5EF4-FFF2-40B4-BE49-F238E27FC236}">
                <a16:creationId xmlns:a16="http://schemas.microsoft.com/office/drawing/2014/main" id="{033A3E97-1D59-4EA9-BDA7-9116915B319E}"/>
              </a:ext>
            </a:extLst>
          </p:cNvPr>
          <p:cNvSpPr/>
          <p:nvPr/>
        </p:nvSpPr>
        <p:spPr>
          <a:xfrm>
            <a:off x="6521153" y="4754698"/>
            <a:ext cx="786320" cy="977866"/>
          </a:xfrm>
          <a:prstGeom prst="rightArrow">
            <a:avLst>
              <a:gd name="adj1" fmla="val 56281"/>
              <a:gd name="adj2" fmla="val 6109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2">
            <a:extLst>
              <a:ext uri="{FF2B5EF4-FFF2-40B4-BE49-F238E27FC236}">
                <a16:creationId xmlns:a16="http://schemas.microsoft.com/office/drawing/2014/main" id="{DB3406FB-1302-4B90-8B05-5B02BD06207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7409796" y="4951610"/>
            <a:ext cx="1634079" cy="653632"/>
          </a:xfrm>
          <a:prstGeom prst="rect">
            <a:avLst/>
          </a:prstGeom>
        </p:spPr>
      </p:pic>
      <p:sp>
        <p:nvSpPr>
          <p:cNvPr id="77" name="Arrow: Right 76">
            <a:extLst>
              <a:ext uri="{FF2B5EF4-FFF2-40B4-BE49-F238E27FC236}">
                <a16:creationId xmlns:a16="http://schemas.microsoft.com/office/drawing/2014/main" id="{E3B081A2-3690-43E0-9F92-3E315318CBD1}"/>
              </a:ext>
            </a:extLst>
          </p:cNvPr>
          <p:cNvSpPr/>
          <p:nvPr/>
        </p:nvSpPr>
        <p:spPr>
          <a:xfrm>
            <a:off x="4037293" y="4789493"/>
            <a:ext cx="786320" cy="977866"/>
          </a:xfrm>
          <a:prstGeom prst="rightArrow">
            <a:avLst>
              <a:gd name="adj1" fmla="val 56281"/>
              <a:gd name="adj2" fmla="val 6109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5">
            <a:extLst>
              <a:ext uri="{FF2B5EF4-FFF2-40B4-BE49-F238E27FC236}">
                <a16:creationId xmlns:a16="http://schemas.microsoft.com/office/drawing/2014/main" id="{A6B113F4-04E7-4489-B5AC-0D4EC3CC16A3}"/>
              </a:ext>
            </a:extLst>
          </p:cNvPr>
          <p:cNvSpPr txBox="1"/>
          <p:nvPr/>
        </p:nvSpPr>
        <p:spPr>
          <a:xfrm>
            <a:off x="7253676" y="4371829"/>
            <a:ext cx="2094539" cy="369332"/>
          </a:xfrm>
          <a:prstGeom prst="rect">
            <a:avLst/>
          </a:prstGeom>
        </p:spPr>
        <p:txBody>
          <a:bodyPr wrap="square" lIns="0" tIns="0" rIns="0" bIns="0" rtlCol="0" anchor="t">
            <a:spAutoFit/>
          </a:bodyPr>
          <a:lstStyle/>
          <a:p>
            <a:pPr marL="389273" lvl="1" algn="ctr">
              <a:spcAft>
                <a:spcPts val="1600"/>
              </a:spcAft>
            </a:pPr>
            <a:r>
              <a:rPr lang="en-US" sz="2400" b="1" dirty="0">
                <a:latin typeface="Helvetica" pitchFamily="2" charset="0"/>
                <a:ea typeface="Open Sans" panose="020B0606030504020204" pitchFamily="34" charset="0"/>
                <a:cs typeface="Open Sans" panose="020B0606030504020204" pitchFamily="34" charset="0"/>
              </a:rPr>
              <a:t>Goggles</a:t>
            </a:r>
            <a:endParaRPr lang="en-US" dirty="0">
              <a:latin typeface="Helvetica" pitchFamily="2" charset="0"/>
              <a:ea typeface="Open Sans" panose="020B0606030504020204" pitchFamily="34" charset="0"/>
              <a:cs typeface="Open Sans" panose="020B0606030504020204" pitchFamily="34" charset="0"/>
            </a:endParaRPr>
          </a:p>
        </p:txBody>
      </p:sp>
      <p:sp>
        <p:nvSpPr>
          <p:cNvPr id="79" name="TextBox 5">
            <a:extLst>
              <a:ext uri="{FF2B5EF4-FFF2-40B4-BE49-F238E27FC236}">
                <a16:creationId xmlns:a16="http://schemas.microsoft.com/office/drawing/2014/main" id="{FB376EA0-0C87-41E1-AF79-8A7F883B99E2}"/>
              </a:ext>
            </a:extLst>
          </p:cNvPr>
          <p:cNvSpPr txBox="1"/>
          <p:nvPr/>
        </p:nvSpPr>
        <p:spPr>
          <a:xfrm>
            <a:off x="9138207" y="3845765"/>
            <a:ext cx="2057620" cy="738664"/>
          </a:xfrm>
          <a:prstGeom prst="rect">
            <a:avLst/>
          </a:prstGeom>
        </p:spPr>
        <p:txBody>
          <a:bodyPr wrap="square" lIns="0" tIns="0" rIns="0" bIns="0" rtlCol="0" anchor="t">
            <a:spAutoFit/>
          </a:bodyPr>
          <a:lstStyle/>
          <a:p>
            <a:pPr marL="389273" lvl="1">
              <a:spcAft>
                <a:spcPts val="1600"/>
              </a:spcAft>
            </a:pPr>
            <a:r>
              <a:rPr lang="en-US" sz="2400" b="1" dirty="0">
                <a:latin typeface="Helvetica" pitchFamily="2" charset="0"/>
                <a:ea typeface="Open Sans" panose="020B0606030504020204" pitchFamily="34" charset="0"/>
                <a:cs typeface="Open Sans" panose="020B0606030504020204" pitchFamily="34" charset="0"/>
              </a:rPr>
              <a:t>Facemask/ Respirator</a:t>
            </a:r>
            <a:endParaRPr lang="en-US" dirty="0">
              <a:latin typeface="Helvetica" pitchFamily="2" charset="0"/>
              <a:ea typeface="Open Sans" panose="020B0606030504020204" pitchFamily="34" charset="0"/>
              <a:cs typeface="Open Sans" panose="020B0606030504020204" pitchFamily="34" charset="0"/>
            </a:endParaRPr>
          </a:p>
        </p:txBody>
      </p:sp>
      <p:sp>
        <p:nvSpPr>
          <p:cNvPr id="81" name="TextBox 80">
            <a:extLst>
              <a:ext uri="{FF2B5EF4-FFF2-40B4-BE49-F238E27FC236}">
                <a16:creationId xmlns:a16="http://schemas.microsoft.com/office/drawing/2014/main" id="{3C1354D0-563D-4C61-96FF-4E69B254FE27}"/>
              </a:ext>
            </a:extLst>
          </p:cNvPr>
          <p:cNvSpPr txBox="1"/>
          <p:nvPr/>
        </p:nvSpPr>
        <p:spPr>
          <a:xfrm>
            <a:off x="-218498" y="4123323"/>
            <a:ext cx="1866119" cy="369332"/>
          </a:xfrm>
          <a:prstGeom prst="rect">
            <a:avLst/>
          </a:prstGeom>
        </p:spPr>
        <p:txBody>
          <a:bodyPr wrap="square" lIns="0" tIns="0" rIns="0" bIns="0" rtlCol="0" anchor="t">
            <a:spAutoFit/>
          </a:bodyPr>
          <a:lstStyle/>
          <a:p>
            <a:pPr marL="389273" lvl="1">
              <a:spcAft>
                <a:spcPts val="1600"/>
              </a:spcAft>
            </a:pPr>
            <a:r>
              <a:rPr lang="en-US" sz="2400" b="1" dirty="0">
                <a:latin typeface="Helvetica" pitchFamily="2" charset="0"/>
                <a:ea typeface="Open Sans" panose="020B0606030504020204" pitchFamily="34" charset="0"/>
                <a:cs typeface="Open Sans" panose="020B0606030504020204" pitchFamily="34" charset="0"/>
              </a:rPr>
              <a:t>Gloves</a:t>
            </a:r>
          </a:p>
        </p:txBody>
      </p:sp>
      <p:pic>
        <p:nvPicPr>
          <p:cNvPr id="82" name="Picture 81">
            <a:extLst>
              <a:ext uri="{FF2B5EF4-FFF2-40B4-BE49-F238E27FC236}">
                <a16:creationId xmlns:a16="http://schemas.microsoft.com/office/drawing/2014/main" id="{B6067DAA-4D3C-42B9-BB2E-3628E9E99830}"/>
              </a:ext>
            </a:extLst>
          </p:cNvPr>
          <p:cNvPicPr>
            <a:picLocks noChangeAspect="1"/>
          </p:cNvPicPr>
          <p:nvPr/>
        </p:nvPicPr>
        <p:blipFill>
          <a:blip r:embed="rId7" cstate="print">
            <a:duotone>
              <a:prstClr val="black"/>
              <a:srgbClr val="A2D9D8">
                <a:tint val="45000"/>
                <a:satMod val="400000"/>
              </a:srgbClr>
            </a:duotone>
            <a:extLst>
              <a:ext uri="{BEBA8EAE-BF5A-486C-A8C5-ECC9F3942E4B}">
                <a14:imgProps xmlns:a14="http://schemas.microsoft.com/office/drawing/2010/main">
                  <a14:imgLayer r:embed="rId8">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7522" y="4628356"/>
            <a:ext cx="1478581" cy="1478581"/>
          </a:xfrm>
          <a:prstGeom prst="rect">
            <a:avLst/>
          </a:prstGeom>
        </p:spPr>
      </p:pic>
      <p:sp>
        <p:nvSpPr>
          <p:cNvPr id="83" name="Arrow: Right 82">
            <a:extLst>
              <a:ext uri="{FF2B5EF4-FFF2-40B4-BE49-F238E27FC236}">
                <a16:creationId xmlns:a16="http://schemas.microsoft.com/office/drawing/2014/main" id="{1DCD9AE8-46A6-4AA4-ABB8-128C18BBBC06}"/>
              </a:ext>
            </a:extLst>
          </p:cNvPr>
          <p:cNvSpPr/>
          <p:nvPr/>
        </p:nvSpPr>
        <p:spPr>
          <a:xfrm>
            <a:off x="1524688" y="4816809"/>
            <a:ext cx="786320" cy="977866"/>
          </a:xfrm>
          <a:prstGeom prst="rightArrow">
            <a:avLst>
              <a:gd name="adj1" fmla="val 56281"/>
              <a:gd name="adj2" fmla="val 6109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C3E45905-3A39-40B3-8EB3-3C91A218E090}"/>
              </a:ext>
            </a:extLst>
          </p:cNvPr>
          <p:cNvPicPr>
            <a:picLocks noChangeAspect="1"/>
          </p:cNvPicPr>
          <p:nvPr/>
        </p:nvPicPr>
        <p:blipFill>
          <a:blip r:embed="rId16"/>
          <a:stretch>
            <a:fillRect/>
          </a:stretch>
        </p:blipFill>
        <p:spPr>
          <a:xfrm>
            <a:off x="4984686" y="4495515"/>
            <a:ext cx="1267592" cy="1718563"/>
          </a:xfrm>
          <a:prstGeom prst="rect">
            <a:avLst/>
          </a:prstGeom>
        </p:spPr>
      </p:pic>
      <p:sp>
        <p:nvSpPr>
          <p:cNvPr id="88" name="Arrow: Right 87">
            <a:extLst>
              <a:ext uri="{FF2B5EF4-FFF2-40B4-BE49-F238E27FC236}">
                <a16:creationId xmlns:a16="http://schemas.microsoft.com/office/drawing/2014/main" id="{89AF8B0C-A2EC-4142-B513-2149E52E743D}"/>
              </a:ext>
            </a:extLst>
          </p:cNvPr>
          <p:cNvSpPr/>
          <p:nvPr/>
        </p:nvSpPr>
        <p:spPr>
          <a:xfrm>
            <a:off x="9219694" y="4789493"/>
            <a:ext cx="786320" cy="977866"/>
          </a:xfrm>
          <a:prstGeom prst="rightArrow">
            <a:avLst>
              <a:gd name="adj1" fmla="val 56281"/>
              <a:gd name="adj2" fmla="val 6109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5">
            <a:extLst>
              <a:ext uri="{FF2B5EF4-FFF2-40B4-BE49-F238E27FC236}">
                <a16:creationId xmlns:a16="http://schemas.microsoft.com/office/drawing/2014/main" id="{3F78D7E9-7DA0-45BD-BDF2-AB2F71838A8E}"/>
              </a:ext>
            </a:extLst>
          </p:cNvPr>
          <p:cNvSpPr txBox="1"/>
          <p:nvPr/>
        </p:nvSpPr>
        <p:spPr>
          <a:xfrm>
            <a:off x="4432388" y="4157464"/>
            <a:ext cx="2094539" cy="369332"/>
          </a:xfrm>
          <a:prstGeom prst="rect">
            <a:avLst/>
          </a:prstGeom>
        </p:spPr>
        <p:txBody>
          <a:bodyPr wrap="square" lIns="0" tIns="0" rIns="0" bIns="0" rtlCol="0" anchor="t">
            <a:spAutoFit/>
          </a:bodyPr>
          <a:lstStyle/>
          <a:p>
            <a:pPr marL="389273" lvl="1" algn="ctr">
              <a:spcAft>
                <a:spcPts val="1600"/>
              </a:spcAft>
            </a:pPr>
            <a:r>
              <a:rPr lang="en-US" sz="2400" b="1" dirty="0">
                <a:latin typeface="Helvetica" pitchFamily="2" charset="0"/>
                <a:ea typeface="Open Sans" panose="020B0606030504020204" pitchFamily="34" charset="0"/>
                <a:cs typeface="Open Sans" panose="020B0606030504020204" pitchFamily="34" charset="0"/>
              </a:rPr>
              <a:t>Exit</a:t>
            </a:r>
            <a:endParaRPr lang="en-US" dirty="0">
              <a:latin typeface="Helvetica" pitchFamily="2" charset="0"/>
              <a:ea typeface="Open Sans" panose="020B0606030504020204" pitchFamily="34" charset="0"/>
              <a:cs typeface="Open Sans" panose="020B0606030504020204" pitchFamily="34" charset="0"/>
            </a:endParaRPr>
          </a:p>
        </p:txBody>
      </p:sp>
      <p:pic>
        <p:nvPicPr>
          <p:cNvPr id="98" name="Picture 2">
            <a:extLst>
              <a:ext uri="{FF2B5EF4-FFF2-40B4-BE49-F238E27FC236}">
                <a16:creationId xmlns:a16="http://schemas.microsoft.com/office/drawing/2014/main" id="{9B3AECDD-A34D-45E3-857C-0786ACF69F2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74319" y="1788241"/>
            <a:ext cx="568387" cy="568387"/>
          </a:xfrm>
          <a:prstGeom prst="rect">
            <a:avLst/>
          </a:prstGeom>
        </p:spPr>
      </p:pic>
      <p:pic>
        <p:nvPicPr>
          <p:cNvPr id="99" name="Picture 2">
            <a:extLst>
              <a:ext uri="{FF2B5EF4-FFF2-40B4-BE49-F238E27FC236}">
                <a16:creationId xmlns:a16="http://schemas.microsoft.com/office/drawing/2014/main" id="{7EAADEB1-BCC6-4522-901C-E5A16303A2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934186" y="5578137"/>
            <a:ext cx="568387" cy="568387"/>
          </a:xfrm>
          <a:prstGeom prst="rect">
            <a:avLst/>
          </a:prstGeom>
        </p:spPr>
      </p:pic>
      <p:pic>
        <p:nvPicPr>
          <p:cNvPr id="100" name="Picture 2">
            <a:extLst>
              <a:ext uri="{FF2B5EF4-FFF2-40B4-BE49-F238E27FC236}">
                <a16:creationId xmlns:a16="http://schemas.microsoft.com/office/drawing/2014/main" id="{1DE21215-C332-459B-8103-32BE4D06183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442022" y="5660770"/>
            <a:ext cx="568387" cy="568387"/>
          </a:xfrm>
          <a:prstGeom prst="rect">
            <a:avLst/>
          </a:prstGeom>
        </p:spPr>
      </p:pic>
      <p:sp>
        <p:nvSpPr>
          <p:cNvPr id="5" name="Rectangle 4">
            <a:extLst>
              <a:ext uri="{FF2B5EF4-FFF2-40B4-BE49-F238E27FC236}">
                <a16:creationId xmlns:a16="http://schemas.microsoft.com/office/drawing/2014/main" id="{F1B6530E-6153-4FA7-BCD3-A9E39EFB90B5}"/>
              </a:ext>
            </a:extLst>
          </p:cNvPr>
          <p:cNvSpPr/>
          <p:nvPr/>
        </p:nvSpPr>
        <p:spPr>
          <a:xfrm>
            <a:off x="97641" y="1283363"/>
            <a:ext cx="12022405" cy="50953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Tx/>
              <a:buChar char="-"/>
            </a:pPr>
            <a:endParaRPr lang="en-US" sz="3600" b="1" dirty="0">
              <a:solidFill>
                <a:schemeClr val="tx1"/>
              </a:solidFill>
            </a:endParaRPr>
          </a:p>
          <a:p>
            <a:pPr algn="ctr"/>
            <a:r>
              <a:rPr lang="en-US" sz="3600" b="1" dirty="0">
                <a:solidFill>
                  <a:schemeClr val="tx1"/>
                </a:solidFill>
              </a:rPr>
              <a:t>Only PPE required for prevention precaution!</a:t>
            </a:r>
          </a:p>
          <a:p>
            <a:pPr marL="571500" indent="-571500" algn="ctr">
              <a:buFontTx/>
              <a:buChar char="-"/>
            </a:pPr>
            <a:endParaRPr lang="en-US" sz="3600" b="1" dirty="0">
              <a:solidFill>
                <a:schemeClr val="tx1"/>
              </a:solidFill>
            </a:endParaRPr>
          </a:p>
        </p:txBody>
      </p:sp>
    </p:spTree>
    <p:extLst>
      <p:ext uri="{BB962C8B-B14F-4D97-AF65-F5344CB8AC3E}">
        <p14:creationId xmlns:p14="http://schemas.microsoft.com/office/powerpoint/2010/main" val="2469386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500"/>
                                        <p:tgtEl>
                                          <p:spTgt spid="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500"/>
                                        <p:tgtEl>
                                          <p:spTgt spid="81"/>
                                        </p:tgtEl>
                                      </p:cBhvr>
                                    </p:animEffect>
                                  </p:childTnLst>
                                </p:cTn>
                              </p:par>
                              <p:par>
                                <p:cTn id="77" presetID="10" presetClass="entr" presetSubtype="0" fill="hold" nodeType="withEffect">
                                  <p:stCondLst>
                                    <p:cond delay="0"/>
                                  </p:stCondLst>
                                  <p:childTnLst>
                                    <p:set>
                                      <p:cBhvr>
                                        <p:cTn id="78" dur="1" fill="hold">
                                          <p:stCondLst>
                                            <p:cond delay="0"/>
                                          </p:stCondLst>
                                        </p:cTn>
                                        <p:tgtEl>
                                          <p:spTgt spid="102"/>
                                        </p:tgtEl>
                                        <p:attrNameLst>
                                          <p:attrName>style.visibility</p:attrName>
                                        </p:attrNameLst>
                                      </p:cBhvr>
                                      <p:to>
                                        <p:strVal val="visible"/>
                                      </p:to>
                                    </p:set>
                                    <p:animEffect transition="in" filter="fade">
                                      <p:cBhvr>
                                        <p:cTn id="79" dur="500"/>
                                        <p:tgtEl>
                                          <p:spTgt spid="10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500"/>
                                        <p:tgtEl>
                                          <p:spTgt spid="8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fade">
                                      <p:cBhvr>
                                        <p:cTn id="89" dur="500"/>
                                        <p:tgtEl>
                                          <p:spTgt spid="6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fade">
                                      <p:cBhvr>
                                        <p:cTn id="92" dur="500"/>
                                        <p:tgtEl>
                                          <p:spTgt spid="6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87"/>
                                        </p:tgtEl>
                                        <p:attrNameLst>
                                          <p:attrName>style.visibility</p:attrName>
                                        </p:attrNameLst>
                                      </p:cBhvr>
                                      <p:to>
                                        <p:strVal val="visible"/>
                                      </p:to>
                                    </p:set>
                                    <p:animEffect transition="in" filter="fade">
                                      <p:cBhvr>
                                        <p:cTn id="102" dur="500"/>
                                        <p:tgtEl>
                                          <p:spTgt spid="8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fade">
                                      <p:cBhvr>
                                        <p:cTn id="105" dur="500"/>
                                        <p:tgtEl>
                                          <p:spTgt spid="89"/>
                                        </p:tgtEl>
                                      </p:cBhvr>
                                    </p:animEffect>
                                  </p:childTnLst>
                                </p:cTn>
                              </p:par>
                              <p:par>
                                <p:cTn id="106" presetID="10" presetClass="entr" presetSubtype="0" fill="hold" nodeType="withEffect">
                                  <p:stCondLst>
                                    <p:cond delay="0"/>
                                  </p:stCondLst>
                                  <p:childTnLst>
                                    <p:set>
                                      <p:cBhvr>
                                        <p:cTn id="107" dur="1" fill="hold">
                                          <p:stCondLst>
                                            <p:cond delay="0"/>
                                          </p:stCondLst>
                                        </p:cTn>
                                        <p:tgtEl>
                                          <p:spTgt spid="99"/>
                                        </p:tgtEl>
                                        <p:attrNameLst>
                                          <p:attrName>style.visibility</p:attrName>
                                        </p:attrNameLst>
                                      </p:cBhvr>
                                      <p:to>
                                        <p:strVal val="visible"/>
                                      </p:to>
                                    </p:set>
                                    <p:animEffect transition="in" filter="fade">
                                      <p:cBhvr>
                                        <p:cTn id="108" dur="500"/>
                                        <p:tgtEl>
                                          <p:spTgt spid="9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75"/>
                                        </p:tgtEl>
                                        <p:attrNameLst>
                                          <p:attrName>style.visibility</p:attrName>
                                        </p:attrNameLst>
                                      </p:cBhvr>
                                      <p:to>
                                        <p:strVal val="visible"/>
                                      </p:to>
                                    </p:set>
                                    <p:animEffect transition="in" filter="fade">
                                      <p:cBhvr>
                                        <p:cTn id="113" dur="500"/>
                                        <p:tgtEl>
                                          <p:spTgt spid="75"/>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76"/>
                                        </p:tgtEl>
                                        <p:attrNameLst>
                                          <p:attrName>style.visibility</p:attrName>
                                        </p:attrNameLst>
                                      </p:cBhvr>
                                      <p:to>
                                        <p:strVal val="visible"/>
                                      </p:to>
                                    </p:set>
                                    <p:animEffect transition="in" filter="fade">
                                      <p:cBhvr>
                                        <p:cTn id="118" dur="500"/>
                                        <p:tgtEl>
                                          <p:spTgt spid="7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8"/>
                                        </p:tgtEl>
                                        <p:attrNameLst>
                                          <p:attrName>style.visibility</p:attrName>
                                        </p:attrNameLst>
                                      </p:cBhvr>
                                      <p:to>
                                        <p:strVal val="visible"/>
                                      </p:to>
                                    </p:set>
                                    <p:animEffect transition="in" filter="fade">
                                      <p:cBhvr>
                                        <p:cTn id="121" dur="500"/>
                                        <p:tgtEl>
                                          <p:spTgt spid="7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88"/>
                                        </p:tgtEl>
                                        <p:attrNameLst>
                                          <p:attrName>style.visibility</p:attrName>
                                        </p:attrNameLst>
                                      </p:cBhvr>
                                      <p:to>
                                        <p:strVal val="visible"/>
                                      </p:to>
                                    </p:set>
                                    <p:animEffect transition="in" filter="fade">
                                      <p:cBhvr>
                                        <p:cTn id="126" dur="500"/>
                                        <p:tgtEl>
                                          <p:spTgt spid="88"/>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6"/>
                                        </p:tgtEl>
                                        <p:attrNameLst>
                                          <p:attrName>style.visibility</p:attrName>
                                        </p:attrNameLst>
                                      </p:cBhvr>
                                      <p:to>
                                        <p:strVal val="visible"/>
                                      </p:to>
                                    </p:set>
                                    <p:animEffect transition="in" filter="fade">
                                      <p:cBhvr>
                                        <p:cTn id="131" dur="500"/>
                                        <p:tgtEl>
                                          <p:spTgt spid="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9"/>
                                        </p:tgtEl>
                                        <p:attrNameLst>
                                          <p:attrName>style.visibility</p:attrName>
                                        </p:attrNameLst>
                                      </p:cBhvr>
                                      <p:to>
                                        <p:strVal val="visible"/>
                                      </p:to>
                                    </p:set>
                                    <p:animEffect transition="in" filter="fade">
                                      <p:cBhvr>
                                        <p:cTn id="134" dur="500"/>
                                        <p:tgtEl>
                                          <p:spTgt spid="79"/>
                                        </p:tgtEl>
                                      </p:cBhvr>
                                    </p:animEffect>
                                  </p:childTnLst>
                                </p:cTn>
                              </p:par>
                              <p:par>
                                <p:cTn id="135" presetID="10" presetClass="entr" presetSubtype="0" fill="hold" nodeType="withEffect">
                                  <p:stCondLst>
                                    <p:cond delay="0"/>
                                  </p:stCondLst>
                                  <p:childTnLst>
                                    <p:set>
                                      <p:cBhvr>
                                        <p:cTn id="136" dur="1" fill="hold">
                                          <p:stCondLst>
                                            <p:cond delay="0"/>
                                          </p:stCondLst>
                                        </p:cTn>
                                        <p:tgtEl>
                                          <p:spTgt spid="100"/>
                                        </p:tgtEl>
                                        <p:attrNameLst>
                                          <p:attrName>style.visibility</p:attrName>
                                        </p:attrNameLst>
                                      </p:cBhvr>
                                      <p:to>
                                        <p:strVal val="visible"/>
                                      </p:to>
                                    </p:set>
                                    <p:animEffect transition="in" filter="fade">
                                      <p:cBhvr>
                                        <p:cTn id="137" dur="500"/>
                                        <p:tgtEl>
                                          <p:spTgt spid="100"/>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
                                        </p:tgtEl>
                                        <p:attrNameLst>
                                          <p:attrName>style.visibility</p:attrName>
                                        </p:attrNameLst>
                                      </p:cBhvr>
                                      <p:to>
                                        <p:strVal val="visible"/>
                                      </p:to>
                                    </p:set>
                                    <p:animEffect transition="in" filter="fade">
                                      <p:cBhvr>
                                        <p:cTn id="1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46" grpId="0"/>
      <p:bldP spid="2" grpId="0" animBg="1"/>
      <p:bldP spid="62" grpId="0" animBg="1"/>
      <p:bldP spid="63" grpId="0" animBg="1"/>
      <p:bldP spid="64" grpId="0" animBg="1"/>
      <p:bldP spid="65" grpId="0"/>
      <p:bldP spid="66" grpId="0"/>
      <p:bldP spid="75" grpId="0" animBg="1"/>
      <p:bldP spid="77" grpId="0" animBg="1"/>
      <p:bldP spid="78" grpId="0"/>
      <p:bldP spid="79" grpId="0"/>
      <p:bldP spid="81" grpId="0"/>
      <p:bldP spid="83" grpId="0" animBg="1"/>
      <p:bldP spid="88" grpId="0" animBg="1"/>
      <p:bldP spid="89" grpId="0"/>
      <p:bldP spid="5" grpId="0"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BOR Template - 09.16.16" id="{EA2903A9-FE61-472C-9F4C-3C0060019213}" vid="{EC28813E-255C-469A-B259-56CC48310B3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453e9d-2500-409c-a6dd-6e2ea4984453">
      <Terms xmlns="http://schemas.microsoft.com/office/infopath/2007/PartnerControls"/>
    </lcf76f155ced4ddcb4097134ff3c332f>
    <TaxCatchAll xmlns="5bd955c9-b590-4552-8cda-b93dc9aca1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B4B5AC80161642944AC463A7698659" ma:contentTypeVersion="18" ma:contentTypeDescription="Create a new document." ma:contentTypeScope="" ma:versionID="7b5dd650722e66bd9a372e0b58ac7f54">
  <xsd:schema xmlns:xsd="http://www.w3.org/2001/XMLSchema" xmlns:xs="http://www.w3.org/2001/XMLSchema" xmlns:p="http://schemas.microsoft.com/office/2006/metadata/properties" xmlns:ns2="2d453e9d-2500-409c-a6dd-6e2ea4984453" xmlns:ns3="5bd955c9-b590-4552-8cda-b93dc9aca15e" targetNamespace="http://schemas.microsoft.com/office/2006/metadata/properties" ma:root="true" ma:fieldsID="1cb391541a06d68dacf153e55a34dbb1" ns2:_="" ns3:_="">
    <xsd:import namespace="2d453e9d-2500-409c-a6dd-6e2ea4984453"/>
    <xsd:import namespace="5bd955c9-b590-4552-8cda-b93dc9aca15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453e9d-2500-409c-a6dd-6e2ea4984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d955c9-b590-4552-8cda-b93dc9aca15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0cfd545-6a62-4a2c-a0bf-d522f80a6bc5}" ma:internalName="TaxCatchAll" ma:showField="CatchAllData" ma:web="5bd955c9-b590-4552-8cda-b93dc9aca1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7A358B-4FA3-440C-AA74-F66986E5C284}">
  <ds:schemaRefs>
    <ds:schemaRef ds:uri="2d453e9d-2500-409c-a6dd-6e2ea4984453"/>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 ds:uri="5bd955c9-b590-4552-8cda-b93dc9aca15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27D3179E-6DE8-4C69-A4F4-3F4FE7716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453e9d-2500-409c-a6dd-6e2ea4984453"/>
    <ds:schemaRef ds:uri="5bd955c9-b590-4552-8cda-b93dc9aca1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6599F0-F5BC-4248-95A3-438933A400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 UNT System Template[1]</Template>
  <TotalTime>24718</TotalTime>
  <Words>6535</Words>
  <Application>Microsoft Office PowerPoint</Application>
  <PresentationFormat>Widescreen</PresentationFormat>
  <Paragraphs>356</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Helvetica</vt:lpstr>
      <vt:lpstr>Helvetica Neue</vt:lpstr>
      <vt:lpstr>Open sans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Charles</dc:creator>
  <cp:lastModifiedBy>Cervantes, Diana</cp:lastModifiedBy>
  <cp:revision>437</cp:revision>
  <cp:lastPrinted>2017-09-01T19:12:51Z</cp:lastPrinted>
  <dcterms:created xsi:type="dcterms:W3CDTF">2017-07-25T22:13:05Z</dcterms:created>
  <dcterms:modified xsi:type="dcterms:W3CDTF">2024-08-15T02:17:46Z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0x010100BEB4B5AC80161642944AC463A7698659</vt:lpwstr>
  </property>
  <property fmtid="{D5CDD505-2E9C-101B-9397-08002B2CF9AE}" pid="3" name="MediaServiceImageTags">
    <vt:lpwstr/>
  </property>
</Properties>
</file>