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1"/>
  </p:notesMasterIdLst>
  <p:handoutMasterIdLst>
    <p:handoutMasterId r:id="rId22"/>
  </p:handoutMasterIdLst>
  <p:sldIdLst>
    <p:sldId id="343" r:id="rId2"/>
    <p:sldId id="349" r:id="rId3"/>
    <p:sldId id="346" r:id="rId4"/>
    <p:sldId id="350" r:id="rId5"/>
    <p:sldId id="361" r:id="rId6"/>
    <p:sldId id="344" r:id="rId7"/>
    <p:sldId id="359" r:id="rId8"/>
    <p:sldId id="360" r:id="rId9"/>
    <p:sldId id="355" r:id="rId10"/>
    <p:sldId id="348" r:id="rId11"/>
    <p:sldId id="353" r:id="rId12"/>
    <p:sldId id="352" r:id="rId13"/>
    <p:sldId id="354" r:id="rId14"/>
    <p:sldId id="358" r:id="rId15"/>
    <p:sldId id="347" r:id="rId16"/>
    <p:sldId id="351" r:id="rId17"/>
    <p:sldId id="356" r:id="rId18"/>
    <p:sldId id="357" r:id="rId19"/>
    <p:sldId id="288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7233"/>
    <a:srgbClr val="3366FF"/>
    <a:srgbClr val="00853E"/>
    <a:srgbClr val="FFFF00"/>
    <a:srgbClr val="FF66FF"/>
    <a:srgbClr val="33CAFF"/>
    <a:srgbClr val="FF99CC"/>
    <a:srgbClr val="FCEA04"/>
    <a:srgbClr val="00E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94887" autoAdjust="0"/>
  </p:normalViewPr>
  <p:slideViewPr>
    <p:cSldViewPr snapToGrid="0">
      <p:cViewPr>
        <p:scale>
          <a:sx n="80" d="100"/>
          <a:sy n="80" d="100"/>
        </p:scale>
        <p:origin x="-81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790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DA4B1-3D00-DA4F-94F4-1FFA7894E9F6}" type="doc">
      <dgm:prSet loTypeId="urn:microsoft.com/office/officeart/2005/8/layout/radial4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2590AE6-9076-4243-B5AD-DBA291C6FE07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Service Bundle Training Module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1BCE6D2-536F-FB4E-938F-D7EF0C7DB600}" type="parTrans" cxnId="{5CA5E257-D284-134E-A0F2-214B3C6F452F}">
      <dgm:prSet/>
      <dgm:spPr/>
      <dgm:t>
        <a:bodyPr/>
        <a:lstStyle/>
        <a:p>
          <a:endParaRPr lang="en-US"/>
        </a:p>
      </dgm:t>
    </dgm:pt>
    <dgm:pt modelId="{AFAC6388-51E3-854F-B16A-53F4E8B98D37}" type="sibTrans" cxnId="{5CA5E257-D284-134E-A0F2-214B3C6F452F}">
      <dgm:prSet/>
      <dgm:spPr/>
      <dgm:t>
        <a:bodyPr/>
        <a:lstStyle/>
        <a:p>
          <a:endParaRPr lang="en-US"/>
        </a:p>
      </dgm:t>
    </dgm:pt>
    <dgm:pt modelId="{B82B5B5A-E0EF-F341-AC92-DB5C1D44AB26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Organizational Culture</a:t>
          </a:r>
        </a:p>
      </dgm:t>
    </dgm:pt>
    <dgm:pt modelId="{738342B2-E7E1-CB4A-81D9-3A3275F68DC5}" type="parTrans" cxnId="{43D85676-81DB-AC49-B08A-3C5BEABB6F5D}">
      <dgm:prSet/>
      <dgm:spPr/>
      <dgm:t>
        <a:bodyPr/>
        <a:lstStyle/>
        <a:p>
          <a:endParaRPr lang="en-US"/>
        </a:p>
      </dgm:t>
    </dgm:pt>
    <dgm:pt modelId="{3825BF1A-CD31-754B-B5BD-14748C4E4C08}" type="sibTrans" cxnId="{43D85676-81DB-AC49-B08A-3C5BEABB6F5D}">
      <dgm:prSet/>
      <dgm:spPr/>
      <dgm:t>
        <a:bodyPr/>
        <a:lstStyle/>
        <a:p>
          <a:endParaRPr lang="en-US"/>
        </a:p>
      </dgm:t>
    </dgm:pt>
    <dgm:pt modelId="{433D262D-F241-1A4E-ADB3-D19E7556BA85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Effective Communication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A342E0F-B9A4-2B48-B78E-0E0041AE0E00}" type="parTrans" cxnId="{758C922F-9296-DB4B-AA61-5FF9D503C04D}">
      <dgm:prSet/>
      <dgm:spPr/>
      <dgm:t>
        <a:bodyPr/>
        <a:lstStyle/>
        <a:p>
          <a:endParaRPr lang="en-US"/>
        </a:p>
      </dgm:t>
    </dgm:pt>
    <dgm:pt modelId="{BAACE411-8A02-FB44-959F-38C232AED236}" type="sibTrans" cxnId="{758C922F-9296-DB4B-AA61-5FF9D503C04D}">
      <dgm:prSet/>
      <dgm:spPr/>
      <dgm:t>
        <a:bodyPr/>
        <a:lstStyle/>
        <a:p>
          <a:endParaRPr lang="en-US"/>
        </a:p>
      </dgm:t>
    </dgm:pt>
    <dgm:pt modelId="{6A707453-AFFF-554A-B2D2-4A43B139A9E2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Rounding for Outcomes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9791DB69-449E-BC4C-8B0C-F63AAC102DC2}" type="parTrans" cxnId="{65B02718-822D-E447-AE7C-4259B0FA0B5D}">
      <dgm:prSet/>
      <dgm:spPr/>
      <dgm:t>
        <a:bodyPr/>
        <a:lstStyle/>
        <a:p>
          <a:endParaRPr lang="en-US"/>
        </a:p>
      </dgm:t>
    </dgm:pt>
    <dgm:pt modelId="{06DD2545-3D06-924D-BF15-0FD78A966BB4}" type="sibTrans" cxnId="{65B02718-822D-E447-AE7C-4259B0FA0B5D}">
      <dgm:prSet/>
      <dgm:spPr/>
      <dgm:t>
        <a:bodyPr/>
        <a:lstStyle/>
        <a:p>
          <a:endParaRPr lang="en-US"/>
        </a:p>
      </dgm:t>
    </dgm:pt>
    <dgm:pt modelId="{C1AED6D3-2CE2-1D49-97F0-FAE671C9C180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Emotional Intelligence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909ED74F-C1F3-DD47-8612-BF56E6E76D91}" type="parTrans" cxnId="{3A1DD352-5F17-584C-A764-873567DF6367}">
      <dgm:prSet/>
      <dgm:spPr/>
      <dgm:t>
        <a:bodyPr/>
        <a:lstStyle/>
        <a:p>
          <a:endParaRPr lang="en-US"/>
        </a:p>
      </dgm:t>
    </dgm:pt>
    <dgm:pt modelId="{A2BFF548-F360-C94A-962E-006D9A696E39}" type="sibTrans" cxnId="{3A1DD352-5F17-584C-A764-873567DF6367}">
      <dgm:prSet/>
      <dgm:spPr/>
      <dgm:t>
        <a:bodyPr/>
        <a:lstStyle/>
        <a:p>
          <a:endParaRPr lang="en-US"/>
        </a:p>
      </dgm:t>
    </dgm:pt>
    <dgm:pt modelId="{AC2C1DF6-C372-B74B-8EB4-E589BB15DEC5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Cultural Competence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E96C68BB-7FA1-5746-9877-6E33D1B118FE}" type="parTrans" cxnId="{01D27478-6AC7-3A4C-ABC1-EB45E27C37CB}">
      <dgm:prSet/>
      <dgm:spPr/>
      <dgm:t>
        <a:bodyPr/>
        <a:lstStyle/>
        <a:p>
          <a:endParaRPr lang="en-US"/>
        </a:p>
      </dgm:t>
    </dgm:pt>
    <dgm:pt modelId="{7C66BAFB-6BA9-6848-9B38-24606FB59DDF}" type="sibTrans" cxnId="{01D27478-6AC7-3A4C-ABC1-EB45E27C37CB}">
      <dgm:prSet/>
      <dgm:spPr/>
      <dgm:t>
        <a:bodyPr/>
        <a:lstStyle/>
        <a:p>
          <a:endParaRPr lang="en-US"/>
        </a:p>
      </dgm:t>
    </dgm:pt>
    <dgm:pt modelId="{A915C945-786F-7D48-BBFA-7E1E3B47B415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Bedside Shift Reporting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35DBEB03-C87C-534B-952C-FF324B27142D}" type="parTrans" cxnId="{1CC1CD1A-1CE7-9542-B1AC-738C9399F275}">
      <dgm:prSet/>
      <dgm:spPr/>
      <dgm:t>
        <a:bodyPr/>
        <a:lstStyle/>
        <a:p>
          <a:endParaRPr lang="en-US"/>
        </a:p>
      </dgm:t>
    </dgm:pt>
    <dgm:pt modelId="{A830AEB0-6BE6-D545-8E77-2ECB31B73087}" type="sibTrans" cxnId="{1CC1CD1A-1CE7-9542-B1AC-738C9399F275}">
      <dgm:prSet/>
      <dgm:spPr/>
      <dgm:t>
        <a:bodyPr/>
        <a:lstStyle/>
        <a:p>
          <a:endParaRPr lang="en-US"/>
        </a:p>
      </dgm:t>
    </dgm:pt>
    <dgm:pt modelId="{D54BDD73-2FAB-7E49-92A7-7D143F07DA17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Discharge Phone Follow-up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10467799-D198-714B-B273-A08E32F49400}" type="parTrans" cxnId="{60D457B4-3E30-5D41-B0F2-41340428C16F}">
      <dgm:prSet/>
      <dgm:spPr/>
      <dgm:t>
        <a:bodyPr/>
        <a:lstStyle/>
        <a:p>
          <a:endParaRPr lang="en-US"/>
        </a:p>
      </dgm:t>
    </dgm:pt>
    <dgm:pt modelId="{9B420BE8-1266-8A47-B524-3F2FDB47678D}" type="sibTrans" cxnId="{60D457B4-3E30-5D41-B0F2-41340428C16F}">
      <dgm:prSet/>
      <dgm:spPr/>
      <dgm:t>
        <a:bodyPr/>
        <a:lstStyle/>
        <a:p>
          <a:endParaRPr lang="en-US"/>
        </a:p>
      </dgm:t>
    </dgm:pt>
    <dgm:pt modelId="{7A5ADB92-E7A3-374A-8061-90E3126FB910}" type="pres">
      <dgm:prSet presAssocID="{6F1DA4B1-3D00-DA4F-94F4-1FFA7894E9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8217D6-BD3A-324F-B70A-B23F84E2270E}" type="pres">
      <dgm:prSet presAssocID="{52590AE6-9076-4243-B5AD-DBA291C6FE07}" presName="centerShape" presStyleLbl="node0" presStyleIdx="0" presStyleCnt="1"/>
      <dgm:spPr/>
      <dgm:t>
        <a:bodyPr/>
        <a:lstStyle/>
        <a:p>
          <a:endParaRPr lang="en-US"/>
        </a:p>
      </dgm:t>
    </dgm:pt>
    <dgm:pt modelId="{C96A1ECC-2565-584E-8A9E-A64CCA608CD0}" type="pres">
      <dgm:prSet presAssocID="{738342B2-E7E1-CB4A-81D9-3A3275F68DC5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A10CC911-D248-AB47-A026-6EC2457F3661}" type="pres">
      <dgm:prSet presAssocID="{B82B5B5A-E0EF-F341-AC92-DB5C1D44AB2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8BC2E-FB7C-6847-92B1-194D29D34D18}" type="pres">
      <dgm:prSet presAssocID="{5A342E0F-B9A4-2B48-B78E-0E0041AE0E00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DFB17555-C200-F340-901A-37FCC1E02747}" type="pres">
      <dgm:prSet presAssocID="{433D262D-F241-1A4E-ADB3-D19E7556BA8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00EFE-D4B7-A142-84B0-9A49D3A378A9}" type="pres">
      <dgm:prSet presAssocID="{9791DB69-449E-BC4C-8B0C-F63AAC102DC2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FE8C8043-CDA9-E340-A510-1E3A99F76BA9}" type="pres">
      <dgm:prSet presAssocID="{6A707453-AFFF-554A-B2D2-4A43B139A9E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EF144-D8C9-854D-BA79-09CBC649526A}" type="pres">
      <dgm:prSet presAssocID="{909ED74F-C1F3-DD47-8612-BF56E6E76D91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619A0172-CC93-3847-936B-B04153133316}" type="pres">
      <dgm:prSet presAssocID="{C1AED6D3-2CE2-1D49-97F0-FAE671C9C18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750BD-9FA3-4A4B-9318-E753748C7D2D}" type="pres">
      <dgm:prSet presAssocID="{E96C68BB-7FA1-5746-9877-6E33D1B118FE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BC3F2FF0-BD27-5342-95CF-54C13F0ABD8A}" type="pres">
      <dgm:prSet presAssocID="{AC2C1DF6-C372-B74B-8EB4-E589BB15DEC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31CAD-D391-3142-AD4A-EE7D77A0FE2A}" type="pres">
      <dgm:prSet presAssocID="{35DBEB03-C87C-534B-952C-FF324B27142D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F4889CCD-BB38-2445-8963-209358571A8F}" type="pres">
      <dgm:prSet presAssocID="{A915C945-786F-7D48-BBFA-7E1E3B47B41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FAA01-4A99-8844-895F-DE37C1B19972}" type="pres">
      <dgm:prSet presAssocID="{10467799-D198-714B-B273-A08E32F49400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48854DE8-84DC-4243-A561-B3EB528CD26B}" type="pres">
      <dgm:prSet presAssocID="{D54BDD73-2FAB-7E49-92A7-7D143F07DA1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D457B4-3E30-5D41-B0F2-41340428C16F}" srcId="{52590AE6-9076-4243-B5AD-DBA291C6FE07}" destId="{D54BDD73-2FAB-7E49-92A7-7D143F07DA17}" srcOrd="6" destOrd="0" parTransId="{10467799-D198-714B-B273-A08E32F49400}" sibTransId="{9B420BE8-1266-8A47-B524-3F2FDB47678D}"/>
    <dgm:cxn modelId="{3A1DD352-5F17-584C-A764-873567DF6367}" srcId="{52590AE6-9076-4243-B5AD-DBA291C6FE07}" destId="{C1AED6D3-2CE2-1D49-97F0-FAE671C9C180}" srcOrd="3" destOrd="0" parTransId="{909ED74F-C1F3-DD47-8612-BF56E6E76D91}" sibTransId="{A2BFF548-F360-C94A-962E-006D9A696E39}"/>
    <dgm:cxn modelId="{30498361-20B2-4624-834A-4EB5A2347FD1}" type="presOf" srcId="{D54BDD73-2FAB-7E49-92A7-7D143F07DA17}" destId="{48854DE8-84DC-4243-A561-B3EB528CD26B}" srcOrd="0" destOrd="0" presId="urn:microsoft.com/office/officeart/2005/8/layout/radial4"/>
    <dgm:cxn modelId="{69ACA714-C306-4A94-AB35-BCDDA2CCF9D5}" type="presOf" srcId="{A915C945-786F-7D48-BBFA-7E1E3B47B415}" destId="{F4889CCD-BB38-2445-8963-209358571A8F}" srcOrd="0" destOrd="0" presId="urn:microsoft.com/office/officeart/2005/8/layout/radial4"/>
    <dgm:cxn modelId="{8A4F4FB7-FF58-439F-B130-65DDE2D4A21F}" type="presOf" srcId="{AC2C1DF6-C372-B74B-8EB4-E589BB15DEC5}" destId="{BC3F2FF0-BD27-5342-95CF-54C13F0ABD8A}" srcOrd="0" destOrd="0" presId="urn:microsoft.com/office/officeart/2005/8/layout/radial4"/>
    <dgm:cxn modelId="{474009D5-0029-486F-A775-1D8A893DC3B5}" type="presOf" srcId="{6F1DA4B1-3D00-DA4F-94F4-1FFA7894E9F6}" destId="{7A5ADB92-E7A3-374A-8061-90E3126FB910}" srcOrd="0" destOrd="0" presId="urn:microsoft.com/office/officeart/2005/8/layout/radial4"/>
    <dgm:cxn modelId="{65B02718-822D-E447-AE7C-4259B0FA0B5D}" srcId="{52590AE6-9076-4243-B5AD-DBA291C6FE07}" destId="{6A707453-AFFF-554A-B2D2-4A43B139A9E2}" srcOrd="2" destOrd="0" parTransId="{9791DB69-449E-BC4C-8B0C-F63AAC102DC2}" sibTransId="{06DD2545-3D06-924D-BF15-0FD78A966BB4}"/>
    <dgm:cxn modelId="{3377C5FE-FBBE-46B2-90CC-F393260D2094}" type="presOf" srcId="{E96C68BB-7FA1-5746-9877-6E33D1B118FE}" destId="{6A6750BD-9FA3-4A4B-9318-E753748C7D2D}" srcOrd="0" destOrd="0" presId="urn:microsoft.com/office/officeart/2005/8/layout/radial4"/>
    <dgm:cxn modelId="{B82CFF66-FF70-4F04-89F8-5D5EADBF2B4B}" type="presOf" srcId="{909ED74F-C1F3-DD47-8612-BF56E6E76D91}" destId="{AFDEF144-D8C9-854D-BA79-09CBC649526A}" srcOrd="0" destOrd="0" presId="urn:microsoft.com/office/officeart/2005/8/layout/radial4"/>
    <dgm:cxn modelId="{33A038F0-5881-4F02-BE1B-1B484F5E3D4B}" type="presOf" srcId="{9791DB69-449E-BC4C-8B0C-F63AAC102DC2}" destId="{90400EFE-D4B7-A142-84B0-9A49D3A378A9}" srcOrd="0" destOrd="0" presId="urn:microsoft.com/office/officeart/2005/8/layout/radial4"/>
    <dgm:cxn modelId="{43D85676-81DB-AC49-B08A-3C5BEABB6F5D}" srcId="{52590AE6-9076-4243-B5AD-DBA291C6FE07}" destId="{B82B5B5A-E0EF-F341-AC92-DB5C1D44AB26}" srcOrd="0" destOrd="0" parTransId="{738342B2-E7E1-CB4A-81D9-3A3275F68DC5}" sibTransId="{3825BF1A-CD31-754B-B5BD-14748C4E4C08}"/>
    <dgm:cxn modelId="{2A72DCD6-7806-4E06-AF63-D01E6FD3EB82}" type="presOf" srcId="{52590AE6-9076-4243-B5AD-DBA291C6FE07}" destId="{3D8217D6-BD3A-324F-B70A-B23F84E2270E}" srcOrd="0" destOrd="0" presId="urn:microsoft.com/office/officeart/2005/8/layout/radial4"/>
    <dgm:cxn modelId="{34A5101B-6F51-4306-95EA-AA995F8406E8}" type="presOf" srcId="{C1AED6D3-2CE2-1D49-97F0-FAE671C9C180}" destId="{619A0172-CC93-3847-936B-B04153133316}" srcOrd="0" destOrd="0" presId="urn:microsoft.com/office/officeart/2005/8/layout/radial4"/>
    <dgm:cxn modelId="{758C922F-9296-DB4B-AA61-5FF9D503C04D}" srcId="{52590AE6-9076-4243-B5AD-DBA291C6FE07}" destId="{433D262D-F241-1A4E-ADB3-D19E7556BA85}" srcOrd="1" destOrd="0" parTransId="{5A342E0F-B9A4-2B48-B78E-0E0041AE0E00}" sibTransId="{BAACE411-8A02-FB44-959F-38C232AED236}"/>
    <dgm:cxn modelId="{501040AB-089F-470D-9EF7-DEDFAF9FA61A}" type="presOf" srcId="{35DBEB03-C87C-534B-952C-FF324B27142D}" destId="{5B031CAD-D391-3142-AD4A-EE7D77A0FE2A}" srcOrd="0" destOrd="0" presId="urn:microsoft.com/office/officeart/2005/8/layout/radial4"/>
    <dgm:cxn modelId="{D9CE0DC0-24C6-44CE-A871-D9D232228FE5}" type="presOf" srcId="{433D262D-F241-1A4E-ADB3-D19E7556BA85}" destId="{DFB17555-C200-F340-901A-37FCC1E02747}" srcOrd="0" destOrd="0" presId="urn:microsoft.com/office/officeart/2005/8/layout/radial4"/>
    <dgm:cxn modelId="{0662C5A7-723B-456E-8D5E-CDB87BF693AC}" type="presOf" srcId="{10467799-D198-714B-B273-A08E32F49400}" destId="{B36FAA01-4A99-8844-895F-DE37C1B19972}" srcOrd="0" destOrd="0" presId="urn:microsoft.com/office/officeart/2005/8/layout/radial4"/>
    <dgm:cxn modelId="{5CA5E257-D284-134E-A0F2-214B3C6F452F}" srcId="{6F1DA4B1-3D00-DA4F-94F4-1FFA7894E9F6}" destId="{52590AE6-9076-4243-B5AD-DBA291C6FE07}" srcOrd="0" destOrd="0" parTransId="{41BCE6D2-536F-FB4E-938F-D7EF0C7DB600}" sibTransId="{AFAC6388-51E3-854F-B16A-53F4E8B98D37}"/>
    <dgm:cxn modelId="{01D27478-6AC7-3A4C-ABC1-EB45E27C37CB}" srcId="{52590AE6-9076-4243-B5AD-DBA291C6FE07}" destId="{AC2C1DF6-C372-B74B-8EB4-E589BB15DEC5}" srcOrd="4" destOrd="0" parTransId="{E96C68BB-7FA1-5746-9877-6E33D1B118FE}" sibTransId="{7C66BAFB-6BA9-6848-9B38-24606FB59DDF}"/>
    <dgm:cxn modelId="{F950923F-83B9-4D32-9A7E-0C8D7B3F8DE8}" type="presOf" srcId="{738342B2-E7E1-CB4A-81D9-3A3275F68DC5}" destId="{C96A1ECC-2565-584E-8A9E-A64CCA608CD0}" srcOrd="0" destOrd="0" presId="urn:microsoft.com/office/officeart/2005/8/layout/radial4"/>
    <dgm:cxn modelId="{1CC1CD1A-1CE7-9542-B1AC-738C9399F275}" srcId="{52590AE6-9076-4243-B5AD-DBA291C6FE07}" destId="{A915C945-786F-7D48-BBFA-7E1E3B47B415}" srcOrd="5" destOrd="0" parTransId="{35DBEB03-C87C-534B-952C-FF324B27142D}" sibTransId="{A830AEB0-6BE6-D545-8E77-2ECB31B73087}"/>
    <dgm:cxn modelId="{B2ABDE65-62D1-4164-9815-9F6517DE4ED2}" type="presOf" srcId="{B82B5B5A-E0EF-F341-AC92-DB5C1D44AB26}" destId="{A10CC911-D248-AB47-A026-6EC2457F3661}" srcOrd="0" destOrd="0" presId="urn:microsoft.com/office/officeart/2005/8/layout/radial4"/>
    <dgm:cxn modelId="{76F28138-75F4-40B0-93A2-3EC528369319}" type="presOf" srcId="{5A342E0F-B9A4-2B48-B78E-0E0041AE0E00}" destId="{6298BC2E-FB7C-6847-92B1-194D29D34D18}" srcOrd="0" destOrd="0" presId="urn:microsoft.com/office/officeart/2005/8/layout/radial4"/>
    <dgm:cxn modelId="{793B4DEF-2CE8-4403-A768-746755C2C6CE}" type="presOf" srcId="{6A707453-AFFF-554A-B2D2-4A43B139A9E2}" destId="{FE8C8043-CDA9-E340-A510-1E3A99F76BA9}" srcOrd="0" destOrd="0" presId="urn:microsoft.com/office/officeart/2005/8/layout/radial4"/>
    <dgm:cxn modelId="{2A198E8D-C0F4-474B-8427-DD7F61A9E9A9}" type="presParOf" srcId="{7A5ADB92-E7A3-374A-8061-90E3126FB910}" destId="{3D8217D6-BD3A-324F-B70A-B23F84E2270E}" srcOrd="0" destOrd="0" presId="urn:microsoft.com/office/officeart/2005/8/layout/radial4"/>
    <dgm:cxn modelId="{1451C8F9-E38D-4ABD-AEDA-0D68C9848F33}" type="presParOf" srcId="{7A5ADB92-E7A3-374A-8061-90E3126FB910}" destId="{C96A1ECC-2565-584E-8A9E-A64CCA608CD0}" srcOrd="1" destOrd="0" presId="urn:microsoft.com/office/officeart/2005/8/layout/radial4"/>
    <dgm:cxn modelId="{10364497-ADAF-42CF-A5DD-D310B986F600}" type="presParOf" srcId="{7A5ADB92-E7A3-374A-8061-90E3126FB910}" destId="{A10CC911-D248-AB47-A026-6EC2457F3661}" srcOrd="2" destOrd="0" presId="urn:microsoft.com/office/officeart/2005/8/layout/radial4"/>
    <dgm:cxn modelId="{5D2402F1-4258-424A-85CA-96C497923CD4}" type="presParOf" srcId="{7A5ADB92-E7A3-374A-8061-90E3126FB910}" destId="{6298BC2E-FB7C-6847-92B1-194D29D34D18}" srcOrd="3" destOrd="0" presId="urn:microsoft.com/office/officeart/2005/8/layout/radial4"/>
    <dgm:cxn modelId="{54A39DFD-79AE-4C71-B873-261B699F641F}" type="presParOf" srcId="{7A5ADB92-E7A3-374A-8061-90E3126FB910}" destId="{DFB17555-C200-F340-901A-37FCC1E02747}" srcOrd="4" destOrd="0" presId="urn:microsoft.com/office/officeart/2005/8/layout/radial4"/>
    <dgm:cxn modelId="{C1F1FEBE-3628-4143-B6BB-0996B568C528}" type="presParOf" srcId="{7A5ADB92-E7A3-374A-8061-90E3126FB910}" destId="{90400EFE-D4B7-A142-84B0-9A49D3A378A9}" srcOrd="5" destOrd="0" presId="urn:microsoft.com/office/officeart/2005/8/layout/radial4"/>
    <dgm:cxn modelId="{FF49895E-07D0-4276-B805-F11CABD252E6}" type="presParOf" srcId="{7A5ADB92-E7A3-374A-8061-90E3126FB910}" destId="{FE8C8043-CDA9-E340-A510-1E3A99F76BA9}" srcOrd="6" destOrd="0" presId="urn:microsoft.com/office/officeart/2005/8/layout/radial4"/>
    <dgm:cxn modelId="{52C04B8D-EAA7-4302-9D42-B9946AEB620B}" type="presParOf" srcId="{7A5ADB92-E7A3-374A-8061-90E3126FB910}" destId="{AFDEF144-D8C9-854D-BA79-09CBC649526A}" srcOrd="7" destOrd="0" presId="urn:microsoft.com/office/officeart/2005/8/layout/radial4"/>
    <dgm:cxn modelId="{2A1CD6C9-E65E-4AF4-929D-E1D2FFBB68BB}" type="presParOf" srcId="{7A5ADB92-E7A3-374A-8061-90E3126FB910}" destId="{619A0172-CC93-3847-936B-B04153133316}" srcOrd="8" destOrd="0" presId="urn:microsoft.com/office/officeart/2005/8/layout/radial4"/>
    <dgm:cxn modelId="{46951EA1-D6B1-4320-9CF7-76A423A805CF}" type="presParOf" srcId="{7A5ADB92-E7A3-374A-8061-90E3126FB910}" destId="{6A6750BD-9FA3-4A4B-9318-E753748C7D2D}" srcOrd="9" destOrd="0" presId="urn:microsoft.com/office/officeart/2005/8/layout/radial4"/>
    <dgm:cxn modelId="{5CE5E365-95F9-4163-9BAA-E23367C38DD7}" type="presParOf" srcId="{7A5ADB92-E7A3-374A-8061-90E3126FB910}" destId="{BC3F2FF0-BD27-5342-95CF-54C13F0ABD8A}" srcOrd="10" destOrd="0" presId="urn:microsoft.com/office/officeart/2005/8/layout/radial4"/>
    <dgm:cxn modelId="{E206B2E1-A7D8-4C34-AD99-9FDBB3D3675D}" type="presParOf" srcId="{7A5ADB92-E7A3-374A-8061-90E3126FB910}" destId="{5B031CAD-D391-3142-AD4A-EE7D77A0FE2A}" srcOrd="11" destOrd="0" presId="urn:microsoft.com/office/officeart/2005/8/layout/radial4"/>
    <dgm:cxn modelId="{9C65AD8D-FB8B-4212-970E-D1C122C1502B}" type="presParOf" srcId="{7A5ADB92-E7A3-374A-8061-90E3126FB910}" destId="{F4889CCD-BB38-2445-8963-209358571A8F}" srcOrd="12" destOrd="0" presId="urn:microsoft.com/office/officeart/2005/8/layout/radial4"/>
    <dgm:cxn modelId="{E58B8231-343F-4DC0-A427-2AA7EDDC5058}" type="presParOf" srcId="{7A5ADB92-E7A3-374A-8061-90E3126FB910}" destId="{B36FAA01-4A99-8844-895F-DE37C1B19972}" srcOrd="13" destOrd="0" presId="urn:microsoft.com/office/officeart/2005/8/layout/radial4"/>
    <dgm:cxn modelId="{6C5FDD80-687B-480B-8246-A4ABFB496555}" type="presParOf" srcId="{7A5ADB92-E7A3-374A-8061-90E3126FB910}" destId="{48854DE8-84DC-4243-A561-B3EB528CD26B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4CB2A1-F801-44AD-B698-97B3683D59B1}" type="doc">
      <dgm:prSet loTypeId="urn:microsoft.com/office/officeart/2005/8/layout/pyramid4" loCatId="pyramid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9C54B5-EA7E-4114-A1DE-77D59205878E}">
      <dgm:prSet phldrT="[Text]"/>
      <dgm:spPr>
        <a:solidFill>
          <a:srgbClr val="0070C0">
            <a:tint val="66000"/>
            <a:satMod val="160000"/>
          </a:srgbClr>
        </a:solidFill>
      </dgm:spPr>
      <dgm:t>
        <a:bodyPr lIns="0" rIns="0"/>
        <a:lstStyle/>
        <a:p>
          <a:r>
            <a:rPr lang="en-US" dirty="0" smtClean="0">
              <a:solidFill>
                <a:srgbClr val="000000"/>
              </a:solidFill>
            </a:rPr>
            <a:t>Patient Flow</a:t>
          </a:r>
          <a:endParaRPr lang="en-US" dirty="0">
            <a:solidFill>
              <a:srgbClr val="000000"/>
            </a:solidFill>
          </a:endParaRPr>
        </a:p>
      </dgm:t>
    </dgm:pt>
    <dgm:pt modelId="{0570DA7F-C8DE-40ED-B532-04E79427BBA6}" type="parTrans" cxnId="{E457F0B9-2B27-4F0A-BDB7-E4B7AC8D8FB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326CB3D-14DF-457E-9D88-00A234A5C5C4}" type="sibTrans" cxnId="{E457F0B9-2B27-4F0A-BDB7-E4B7AC8D8FB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048A0E1-CC58-4E42-81A1-D5A5FA7A5959}">
      <dgm:prSet phldrT="[Text]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2700000" scaled="1"/>
          <a:tileRect/>
        </a:gra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Patient Care</a:t>
          </a:r>
          <a:endParaRPr lang="en-US" dirty="0">
            <a:solidFill>
              <a:srgbClr val="000000"/>
            </a:solidFill>
          </a:endParaRPr>
        </a:p>
      </dgm:t>
    </dgm:pt>
    <dgm:pt modelId="{7EF57A1D-862C-4135-BF25-CB879478212E}" type="parTrans" cxnId="{0E67C736-E9B2-4903-AAE7-B49D9994271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3ADCEF3-C42F-4B77-B8BE-967354737D2E}" type="sibTrans" cxnId="{0E67C736-E9B2-4903-AAE7-B49D9994271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0858CD9-233C-461B-AFFB-0EA1E8C43722}">
      <dgm:prSet phldrT="[Text]" custT="1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2700000" scaled="1"/>
          <a:tileRect/>
        </a:gra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n-US" sz="800" dirty="0" smtClean="0">
              <a:solidFill>
                <a:srgbClr val="000000"/>
              </a:solidFill>
            </a:rPr>
            <a:t>Patient Experience</a:t>
          </a:r>
          <a:endParaRPr lang="en-US" sz="800" dirty="0">
            <a:solidFill>
              <a:srgbClr val="000000"/>
            </a:solidFill>
          </a:endParaRPr>
        </a:p>
      </dgm:t>
    </dgm:pt>
    <dgm:pt modelId="{B166D89B-55B8-4F6E-BE2D-CA51A8D7FC2F}" type="parTrans" cxnId="{36190FE4-E2F1-4F9A-82A9-E7AE1AC2330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32D36F1-283B-4199-8DEE-491589FF6287}" type="sibTrans" cxnId="{36190FE4-E2F1-4F9A-82A9-E7AE1AC2330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ED4BD10-6719-4951-B7E0-6153FDA54C6D}">
      <dgm:prSet phldrT="[Text]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2700000" scaled="1"/>
          <a:tileRect/>
        </a:gra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Customer Service</a:t>
          </a:r>
          <a:endParaRPr lang="en-US" dirty="0">
            <a:solidFill>
              <a:srgbClr val="000000"/>
            </a:solidFill>
          </a:endParaRPr>
        </a:p>
      </dgm:t>
    </dgm:pt>
    <dgm:pt modelId="{88922719-0C68-4C0E-9AF1-A9A7CB274135}" type="parTrans" cxnId="{8CD26FB4-7DA5-4321-931F-A513834C31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0C62B8F-5D4B-42E1-A627-1A2078A30F9B}" type="sibTrans" cxnId="{8CD26FB4-7DA5-4321-931F-A513834C31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7D78FDC-2A71-4AEB-BFE3-EA01EFB1080E}" type="pres">
      <dgm:prSet presAssocID="{DC4CB2A1-F801-44AD-B698-97B3683D59B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556DA8-D591-4D44-BB61-BC497D2CA6B1}" type="pres">
      <dgm:prSet presAssocID="{DC4CB2A1-F801-44AD-B698-97B3683D59B1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EE602-1D1F-43B4-9E1C-3820920474C9}" type="pres">
      <dgm:prSet presAssocID="{DC4CB2A1-F801-44AD-B698-97B3683D59B1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73513-8FFB-4EFA-9E22-25EAFD9AF0F0}" type="pres">
      <dgm:prSet presAssocID="{DC4CB2A1-F801-44AD-B698-97B3683D59B1}" presName="triangle3" presStyleLbl="node1" presStyleIdx="2" presStyleCnt="4" custLinFactNeighborX="583" custLinFactNeighborY="-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39A06-61D4-4EE0-86C5-62E07DC74842}" type="pres">
      <dgm:prSet presAssocID="{DC4CB2A1-F801-44AD-B698-97B3683D59B1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7C736-E9B2-4903-AAE7-B49D9994271F}" srcId="{DC4CB2A1-F801-44AD-B698-97B3683D59B1}" destId="{3048A0E1-CC58-4E42-81A1-D5A5FA7A5959}" srcOrd="1" destOrd="0" parTransId="{7EF57A1D-862C-4135-BF25-CB879478212E}" sibTransId="{33ADCEF3-C42F-4B77-B8BE-967354737D2E}"/>
    <dgm:cxn modelId="{36190FE4-E2F1-4F9A-82A9-E7AE1AC2330A}" srcId="{DC4CB2A1-F801-44AD-B698-97B3683D59B1}" destId="{80858CD9-233C-461B-AFFB-0EA1E8C43722}" srcOrd="2" destOrd="0" parTransId="{B166D89B-55B8-4F6E-BE2D-CA51A8D7FC2F}" sibTransId="{332D36F1-283B-4199-8DEE-491589FF6287}"/>
    <dgm:cxn modelId="{4B52D0C0-C386-45BD-BA88-6711AC4DABCF}" type="presOf" srcId="{7ED4BD10-6719-4951-B7E0-6153FDA54C6D}" destId="{51B39A06-61D4-4EE0-86C5-62E07DC74842}" srcOrd="0" destOrd="0" presId="urn:microsoft.com/office/officeart/2005/8/layout/pyramid4"/>
    <dgm:cxn modelId="{DC8C9FB3-1358-42A1-A9C3-A16C66B13285}" type="presOf" srcId="{F69C54B5-EA7E-4114-A1DE-77D59205878E}" destId="{06556DA8-D591-4D44-BB61-BC497D2CA6B1}" srcOrd="0" destOrd="0" presId="urn:microsoft.com/office/officeart/2005/8/layout/pyramid4"/>
    <dgm:cxn modelId="{FDBAF739-545F-4106-8E7E-C9251FB4F332}" type="presOf" srcId="{80858CD9-233C-461B-AFFB-0EA1E8C43722}" destId="{48073513-8FFB-4EFA-9E22-25EAFD9AF0F0}" srcOrd="0" destOrd="0" presId="urn:microsoft.com/office/officeart/2005/8/layout/pyramid4"/>
    <dgm:cxn modelId="{E457F0B9-2B27-4F0A-BDB7-E4B7AC8D8FB8}" srcId="{DC4CB2A1-F801-44AD-B698-97B3683D59B1}" destId="{F69C54B5-EA7E-4114-A1DE-77D59205878E}" srcOrd="0" destOrd="0" parTransId="{0570DA7F-C8DE-40ED-B532-04E79427BBA6}" sibTransId="{4326CB3D-14DF-457E-9D88-00A234A5C5C4}"/>
    <dgm:cxn modelId="{8CD26FB4-7DA5-4321-931F-A513834C312E}" srcId="{DC4CB2A1-F801-44AD-B698-97B3683D59B1}" destId="{7ED4BD10-6719-4951-B7E0-6153FDA54C6D}" srcOrd="3" destOrd="0" parTransId="{88922719-0C68-4C0E-9AF1-A9A7CB274135}" sibTransId="{C0C62B8F-5D4B-42E1-A627-1A2078A30F9B}"/>
    <dgm:cxn modelId="{9FA7602F-A4E1-48E1-A817-DD19F095B4C2}" type="presOf" srcId="{DC4CB2A1-F801-44AD-B698-97B3683D59B1}" destId="{67D78FDC-2A71-4AEB-BFE3-EA01EFB1080E}" srcOrd="0" destOrd="0" presId="urn:microsoft.com/office/officeart/2005/8/layout/pyramid4"/>
    <dgm:cxn modelId="{7A00A867-ADCC-450B-9E03-784E29D8F02D}" type="presOf" srcId="{3048A0E1-CC58-4E42-81A1-D5A5FA7A5959}" destId="{16EEE602-1D1F-43B4-9E1C-3820920474C9}" srcOrd="0" destOrd="0" presId="urn:microsoft.com/office/officeart/2005/8/layout/pyramid4"/>
    <dgm:cxn modelId="{11BA7734-50CE-47F6-ACB9-D4A8AE3F1A7B}" type="presParOf" srcId="{67D78FDC-2A71-4AEB-BFE3-EA01EFB1080E}" destId="{06556DA8-D591-4D44-BB61-BC497D2CA6B1}" srcOrd="0" destOrd="0" presId="urn:microsoft.com/office/officeart/2005/8/layout/pyramid4"/>
    <dgm:cxn modelId="{A239F339-A44B-4B89-A03E-E200B000330C}" type="presParOf" srcId="{67D78FDC-2A71-4AEB-BFE3-EA01EFB1080E}" destId="{16EEE602-1D1F-43B4-9E1C-3820920474C9}" srcOrd="1" destOrd="0" presId="urn:microsoft.com/office/officeart/2005/8/layout/pyramid4"/>
    <dgm:cxn modelId="{D318329A-6198-497F-B1F1-1A96578BEB87}" type="presParOf" srcId="{67D78FDC-2A71-4AEB-BFE3-EA01EFB1080E}" destId="{48073513-8FFB-4EFA-9E22-25EAFD9AF0F0}" srcOrd="2" destOrd="0" presId="urn:microsoft.com/office/officeart/2005/8/layout/pyramid4"/>
    <dgm:cxn modelId="{DA5785AF-A560-447B-A5E0-875172B2B0BF}" type="presParOf" srcId="{67D78FDC-2A71-4AEB-BFE3-EA01EFB1080E}" destId="{51B39A06-61D4-4EE0-86C5-62E07DC7484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217D6-BD3A-324F-B70A-B23F84E2270E}">
      <dsp:nvSpPr>
        <dsp:cNvPr id="0" name=""/>
        <dsp:cNvSpPr/>
      </dsp:nvSpPr>
      <dsp:spPr>
        <a:xfrm>
          <a:off x="1614703" y="1737989"/>
          <a:ext cx="1064169" cy="106416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Service Bundle Training Module</a:t>
          </a:r>
          <a:endParaRPr lang="en-US" sz="1300" kern="1200" dirty="0">
            <a:latin typeface="Arial" pitchFamily="34" charset="0"/>
            <a:cs typeface="Arial" pitchFamily="34" charset="0"/>
          </a:endParaRPr>
        </a:p>
      </dsp:txBody>
      <dsp:txXfrm>
        <a:off x="1770547" y="1893833"/>
        <a:ext cx="752481" cy="752481"/>
      </dsp:txXfrm>
    </dsp:sp>
    <dsp:sp modelId="{C96A1ECC-2565-584E-8A9E-A64CCA608CD0}">
      <dsp:nvSpPr>
        <dsp:cNvPr id="0" name=""/>
        <dsp:cNvSpPr/>
      </dsp:nvSpPr>
      <dsp:spPr>
        <a:xfrm rot="10800000">
          <a:off x="373628" y="2118430"/>
          <a:ext cx="1172815" cy="3032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CC911-D248-AB47-A026-6EC2457F3661}">
      <dsp:nvSpPr>
        <dsp:cNvPr id="0" name=""/>
        <dsp:cNvSpPr/>
      </dsp:nvSpPr>
      <dsp:spPr>
        <a:xfrm>
          <a:off x="1169" y="1972106"/>
          <a:ext cx="744918" cy="595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latin typeface="Arial" pitchFamily="34" charset="0"/>
              <a:cs typeface="Arial" pitchFamily="34" charset="0"/>
            </a:rPr>
            <a:t>Organizational Culture</a:t>
          </a:r>
        </a:p>
      </dsp:txBody>
      <dsp:txXfrm>
        <a:off x="18623" y="1989560"/>
        <a:ext cx="710010" cy="561026"/>
      </dsp:txXfrm>
    </dsp:sp>
    <dsp:sp modelId="{6298BC2E-FB7C-6847-92B1-194D29D34D18}">
      <dsp:nvSpPr>
        <dsp:cNvPr id="0" name=""/>
        <dsp:cNvSpPr/>
      </dsp:nvSpPr>
      <dsp:spPr>
        <a:xfrm rot="12600000">
          <a:off x="532623" y="1525054"/>
          <a:ext cx="1172815" cy="3032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B17555-C200-F340-901A-37FCC1E02747}">
      <dsp:nvSpPr>
        <dsp:cNvPr id="0" name=""/>
        <dsp:cNvSpPr/>
      </dsp:nvSpPr>
      <dsp:spPr>
        <a:xfrm>
          <a:off x="238727" y="1085527"/>
          <a:ext cx="744918" cy="595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latin typeface="Arial" pitchFamily="34" charset="0"/>
              <a:cs typeface="Arial" pitchFamily="34" charset="0"/>
            </a:rPr>
            <a:t>Effective Communication </a:t>
          </a:r>
          <a:endParaRPr lang="en-US" sz="700" kern="1200" dirty="0">
            <a:latin typeface="Arial" pitchFamily="34" charset="0"/>
            <a:cs typeface="Arial" pitchFamily="34" charset="0"/>
          </a:endParaRPr>
        </a:p>
      </dsp:txBody>
      <dsp:txXfrm>
        <a:off x="256181" y="1102981"/>
        <a:ext cx="710010" cy="561026"/>
      </dsp:txXfrm>
    </dsp:sp>
    <dsp:sp modelId="{90400EFE-D4B7-A142-84B0-9A49D3A378A9}">
      <dsp:nvSpPr>
        <dsp:cNvPr id="0" name=""/>
        <dsp:cNvSpPr/>
      </dsp:nvSpPr>
      <dsp:spPr>
        <a:xfrm rot="14400000">
          <a:off x="967004" y="1090673"/>
          <a:ext cx="1172815" cy="3032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8C8043-CDA9-E340-A510-1E3A99F76BA9}">
      <dsp:nvSpPr>
        <dsp:cNvPr id="0" name=""/>
        <dsp:cNvSpPr/>
      </dsp:nvSpPr>
      <dsp:spPr>
        <a:xfrm>
          <a:off x="887749" y="436506"/>
          <a:ext cx="744918" cy="595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latin typeface="Arial" pitchFamily="34" charset="0"/>
              <a:cs typeface="Arial" pitchFamily="34" charset="0"/>
            </a:rPr>
            <a:t>Rounding for Outcomes </a:t>
          </a:r>
          <a:endParaRPr lang="en-US" sz="700" kern="1200" dirty="0">
            <a:latin typeface="Arial" pitchFamily="34" charset="0"/>
            <a:cs typeface="Arial" pitchFamily="34" charset="0"/>
          </a:endParaRPr>
        </a:p>
      </dsp:txBody>
      <dsp:txXfrm>
        <a:off x="905203" y="453960"/>
        <a:ext cx="710010" cy="561026"/>
      </dsp:txXfrm>
    </dsp:sp>
    <dsp:sp modelId="{AFDEF144-D8C9-854D-BA79-09CBC649526A}">
      <dsp:nvSpPr>
        <dsp:cNvPr id="0" name=""/>
        <dsp:cNvSpPr/>
      </dsp:nvSpPr>
      <dsp:spPr>
        <a:xfrm rot="16200000">
          <a:off x="1560380" y="931678"/>
          <a:ext cx="1172815" cy="3032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9A0172-CC93-3847-936B-B04153133316}">
      <dsp:nvSpPr>
        <dsp:cNvPr id="0" name=""/>
        <dsp:cNvSpPr/>
      </dsp:nvSpPr>
      <dsp:spPr>
        <a:xfrm>
          <a:off x="1774328" y="198947"/>
          <a:ext cx="744918" cy="595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latin typeface="Arial" pitchFamily="34" charset="0"/>
              <a:cs typeface="Arial" pitchFamily="34" charset="0"/>
            </a:rPr>
            <a:t>Emotional Intelligence </a:t>
          </a:r>
          <a:endParaRPr lang="en-US" sz="700" kern="1200" dirty="0">
            <a:latin typeface="Arial" pitchFamily="34" charset="0"/>
            <a:cs typeface="Arial" pitchFamily="34" charset="0"/>
          </a:endParaRPr>
        </a:p>
      </dsp:txBody>
      <dsp:txXfrm>
        <a:off x="1791782" y="216401"/>
        <a:ext cx="710010" cy="561026"/>
      </dsp:txXfrm>
    </dsp:sp>
    <dsp:sp modelId="{6A6750BD-9FA3-4A4B-9318-E753748C7D2D}">
      <dsp:nvSpPr>
        <dsp:cNvPr id="0" name=""/>
        <dsp:cNvSpPr/>
      </dsp:nvSpPr>
      <dsp:spPr>
        <a:xfrm rot="18000000">
          <a:off x="2153756" y="1090673"/>
          <a:ext cx="1172815" cy="3032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3F2FF0-BD27-5342-95CF-54C13F0ABD8A}">
      <dsp:nvSpPr>
        <dsp:cNvPr id="0" name=""/>
        <dsp:cNvSpPr/>
      </dsp:nvSpPr>
      <dsp:spPr>
        <a:xfrm>
          <a:off x="2660908" y="436506"/>
          <a:ext cx="744918" cy="595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latin typeface="Arial" pitchFamily="34" charset="0"/>
              <a:cs typeface="Arial" pitchFamily="34" charset="0"/>
            </a:rPr>
            <a:t>Cultural Competence</a:t>
          </a:r>
          <a:endParaRPr lang="en-US" sz="700" kern="1200" dirty="0">
            <a:latin typeface="Arial" pitchFamily="34" charset="0"/>
            <a:cs typeface="Arial" pitchFamily="34" charset="0"/>
          </a:endParaRPr>
        </a:p>
      </dsp:txBody>
      <dsp:txXfrm>
        <a:off x="2678362" y="453960"/>
        <a:ext cx="710010" cy="561026"/>
      </dsp:txXfrm>
    </dsp:sp>
    <dsp:sp modelId="{5B031CAD-D391-3142-AD4A-EE7D77A0FE2A}">
      <dsp:nvSpPr>
        <dsp:cNvPr id="0" name=""/>
        <dsp:cNvSpPr/>
      </dsp:nvSpPr>
      <dsp:spPr>
        <a:xfrm rot="19800000">
          <a:off x="2588137" y="1525054"/>
          <a:ext cx="1172815" cy="3032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889CCD-BB38-2445-8963-209358571A8F}">
      <dsp:nvSpPr>
        <dsp:cNvPr id="0" name=""/>
        <dsp:cNvSpPr/>
      </dsp:nvSpPr>
      <dsp:spPr>
        <a:xfrm>
          <a:off x="3309929" y="1085527"/>
          <a:ext cx="744918" cy="595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latin typeface="Arial" pitchFamily="34" charset="0"/>
              <a:cs typeface="Arial" pitchFamily="34" charset="0"/>
            </a:rPr>
            <a:t>Bedside Shift Reporting </a:t>
          </a:r>
          <a:endParaRPr lang="en-US" sz="700" kern="1200" dirty="0">
            <a:latin typeface="Arial" pitchFamily="34" charset="0"/>
            <a:cs typeface="Arial" pitchFamily="34" charset="0"/>
          </a:endParaRPr>
        </a:p>
      </dsp:txBody>
      <dsp:txXfrm>
        <a:off x="3327383" y="1102981"/>
        <a:ext cx="710010" cy="561026"/>
      </dsp:txXfrm>
    </dsp:sp>
    <dsp:sp modelId="{B36FAA01-4A99-8844-895F-DE37C1B19972}">
      <dsp:nvSpPr>
        <dsp:cNvPr id="0" name=""/>
        <dsp:cNvSpPr/>
      </dsp:nvSpPr>
      <dsp:spPr>
        <a:xfrm>
          <a:off x="2747131" y="2118430"/>
          <a:ext cx="1172815" cy="3032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854DE8-84DC-4243-A561-B3EB528CD26B}">
      <dsp:nvSpPr>
        <dsp:cNvPr id="0" name=""/>
        <dsp:cNvSpPr/>
      </dsp:nvSpPr>
      <dsp:spPr>
        <a:xfrm>
          <a:off x="3547487" y="1972106"/>
          <a:ext cx="744918" cy="595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latin typeface="Arial" pitchFamily="34" charset="0"/>
              <a:cs typeface="Arial" pitchFamily="34" charset="0"/>
            </a:rPr>
            <a:t>Discharge Phone Follow-up </a:t>
          </a:r>
          <a:endParaRPr lang="en-US" sz="700" kern="1200" dirty="0">
            <a:latin typeface="Arial" pitchFamily="34" charset="0"/>
            <a:cs typeface="Arial" pitchFamily="34" charset="0"/>
          </a:endParaRPr>
        </a:p>
      </dsp:txBody>
      <dsp:txXfrm>
        <a:off x="3564941" y="1989560"/>
        <a:ext cx="710010" cy="561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56DA8-D591-4D44-BB61-BC497D2CA6B1}">
      <dsp:nvSpPr>
        <dsp:cNvPr id="0" name=""/>
        <dsp:cNvSpPr/>
      </dsp:nvSpPr>
      <dsp:spPr>
        <a:xfrm>
          <a:off x="996088" y="0"/>
          <a:ext cx="1186404" cy="1186404"/>
        </a:xfrm>
        <a:prstGeom prst="triangle">
          <a:avLst/>
        </a:prstGeom>
        <a:solidFill>
          <a:srgbClr val="0070C0">
            <a:tint val="66000"/>
            <a:satMod val="16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Patient Flow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1292689" y="593202"/>
        <a:ext cx="593202" cy="593202"/>
      </dsp:txXfrm>
    </dsp:sp>
    <dsp:sp modelId="{16EEE602-1D1F-43B4-9E1C-3820920474C9}">
      <dsp:nvSpPr>
        <dsp:cNvPr id="0" name=""/>
        <dsp:cNvSpPr/>
      </dsp:nvSpPr>
      <dsp:spPr>
        <a:xfrm>
          <a:off x="402886" y="1186404"/>
          <a:ext cx="1186404" cy="1186404"/>
        </a:xfrm>
        <a:prstGeom prst="triangle">
          <a:avLst/>
        </a:prstGeo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reflection blurRad="6350" stA="52000" endA="300" endPos="35000" dir="5400000" sy="-100000" algn="bl" rotWithShape="0"/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Patient Care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699487" y="1779606"/>
        <a:ext cx="593202" cy="593202"/>
      </dsp:txXfrm>
    </dsp:sp>
    <dsp:sp modelId="{48073513-8FFB-4EFA-9E22-25EAFD9AF0F0}">
      <dsp:nvSpPr>
        <dsp:cNvPr id="0" name=""/>
        <dsp:cNvSpPr/>
      </dsp:nvSpPr>
      <dsp:spPr>
        <a:xfrm rot="10800000">
          <a:off x="1003005" y="1182619"/>
          <a:ext cx="1186404" cy="1186404"/>
        </a:xfrm>
        <a:prstGeom prst="triangle">
          <a:avLst/>
        </a:prstGeo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reflection blurRad="6350" stA="52000" endA="300" endPos="35000" dir="5400000" sy="-100000" algn="bl" rotWithShape="0"/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rgbClr val="000000"/>
              </a:solidFill>
            </a:rPr>
            <a:t>Patient Experience</a:t>
          </a:r>
          <a:endParaRPr lang="en-US" sz="800" kern="1200" dirty="0">
            <a:solidFill>
              <a:srgbClr val="000000"/>
            </a:solidFill>
          </a:endParaRPr>
        </a:p>
      </dsp:txBody>
      <dsp:txXfrm rot="10800000">
        <a:off x="1299606" y="1182619"/>
        <a:ext cx="593202" cy="593202"/>
      </dsp:txXfrm>
    </dsp:sp>
    <dsp:sp modelId="{51B39A06-61D4-4EE0-86C5-62E07DC74842}">
      <dsp:nvSpPr>
        <dsp:cNvPr id="0" name=""/>
        <dsp:cNvSpPr/>
      </dsp:nvSpPr>
      <dsp:spPr>
        <a:xfrm>
          <a:off x="1589291" y="1186404"/>
          <a:ext cx="1186404" cy="1186404"/>
        </a:xfrm>
        <a:prstGeom prst="triangle">
          <a:avLst/>
        </a:prstGeo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reflection blurRad="6350" stA="52000" endA="300" endPos="35000" dir="5400000" sy="-100000" algn="bl" rotWithShape="0"/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Customer Service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1885892" y="1779606"/>
        <a:ext cx="593202" cy="593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7F22546-B4B6-4490-AADD-A02573A5F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33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AE6402F-0591-442E-A7A9-F7D7B223F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6402F-0591-442E-A7A9-F7D7B223FE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C7FEF4F-99CC-4E36-9462-256A4A947D95}" type="slidenum">
              <a:rPr lang="en-US">
                <a:solidFill>
                  <a:srgbClr val="000000"/>
                </a:solidFill>
              </a:rPr>
              <a:pPr eaLnBrk="1" hangingPunct="1"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6402F-0591-442E-A7A9-F7D7B223FE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45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E9EA5A0-003B-4F40-8BCA-054BD71CA64A}" type="slidenum">
              <a:rPr 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Improvements-importance of measuring, PDSA, need the study to ACT!</a:t>
            </a: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05DAD84-8C70-4881-90A4-28457A5B4739}" type="slidenum">
              <a:rPr lang="en-US">
                <a:solidFill>
                  <a:srgbClr val="000000"/>
                </a:solidFill>
              </a:rPr>
              <a:pPr eaLnBrk="1" hangingPunct="1"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CA00F-C7A4-4004-A843-B6DC5F2865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7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F843BB-BD12-4193-B376-972CB920B8B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332627" y="2198670"/>
            <a:ext cx="8478747" cy="117149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Tahoma" charset="0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41576" y="5337313"/>
            <a:ext cx="4174433" cy="815423"/>
          </a:xfrm>
          <a:effectLst/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4631637" y="2494722"/>
            <a:ext cx="4174433" cy="2829339"/>
          </a:xfrm>
          <a:effectLst/>
        </p:spPr>
        <p:txBody>
          <a:bodyPr anchor="b"/>
          <a:lstStyle>
            <a:lvl1pPr>
              <a:defRPr sz="3600" b="1">
                <a:solidFill>
                  <a:srgbClr val="00853E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6" name="Picture 2" descr="C:\Users\cbluemel\Desktop\_Graphics\_UNTHSC\Rebrand\PPT\UNTHSC_Logo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11071" y="1082556"/>
            <a:ext cx="6641128" cy="990634"/>
          </a:xfrm>
          <a:prstGeom prst="rect">
            <a:avLst/>
          </a:prstGeom>
          <a:noFill/>
        </p:spPr>
      </p:pic>
      <p:pic>
        <p:nvPicPr>
          <p:cNvPr id="1027" name="Picture 3" descr="C:\Users\cbluemel\Desktop\_Graphics\_UNTHSC\Rebrand\PPT\Aerila_Campus_FtWorth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2315817"/>
            <a:ext cx="3845892" cy="384589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45183-FE3C-4938-9B77-7EC6E36A6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825" y="274638"/>
            <a:ext cx="6080125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D92CF-9520-48A0-9AD8-D22DECD16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2"/>
          <p:cNvSpPr>
            <a:spLocks noChangeArrowheads="1"/>
          </p:cNvSpPr>
          <p:nvPr userDrawn="1"/>
        </p:nvSpPr>
        <p:spPr bwMode="auto">
          <a:xfrm>
            <a:off x="228600" y="6172200"/>
            <a:ext cx="520700" cy="520700"/>
          </a:xfrm>
          <a:prstGeom prst="ellipse">
            <a:avLst/>
          </a:prstGeom>
          <a:gradFill rotWithShape="1">
            <a:gsLst>
              <a:gs pos="0">
                <a:srgbClr val="98002E"/>
              </a:gs>
              <a:gs pos="100000">
                <a:srgbClr val="46001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FBF191A-11DE-4398-A486-F0DFFE6D079E}" type="slidenum">
              <a:rPr lang="en-US" sz="1400">
                <a:solidFill>
                  <a:srgbClr val="FFFFFF"/>
                </a:solidFill>
                <a:ea typeface="ＭＳ Ｐゴシック" pitchFamily="34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43000" y="990600"/>
            <a:ext cx="7696200" cy="0"/>
          </a:xfrm>
          <a:prstGeom prst="line">
            <a:avLst/>
          </a:prstGeom>
          <a:ln>
            <a:solidFill>
              <a:srgbClr val="98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143000" y="6477000"/>
            <a:ext cx="5486400" cy="0"/>
          </a:xfrm>
          <a:prstGeom prst="line">
            <a:avLst/>
          </a:prstGeom>
          <a:ln>
            <a:solidFill>
              <a:srgbClr val="98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mcp_logo_FINAL_4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45213"/>
            <a:ext cx="19796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43000" y="122238"/>
            <a:ext cx="7315200" cy="868362"/>
          </a:xfrm>
        </p:spPr>
        <p:txBody>
          <a:bodyPr>
            <a:normAutofit/>
          </a:bodyPr>
          <a:lstStyle>
            <a:lvl1pPr algn="l">
              <a:defRPr sz="3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248400"/>
            <a:ext cx="5334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400" i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6325868-BB18-4590-B5AF-5075076E8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47C7-6040-4170-BFB7-E3E4EA3AC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072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B3BC5-4C99-45ED-8DBD-D10C54838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600200"/>
            <a:ext cx="40703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600200"/>
            <a:ext cx="40703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A4663-DF93-44E9-8D1C-DF524AD30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369D9-5500-49E5-B6CD-1277354CC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E8B17-8AC9-448E-BD4C-8F4F3C463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FA309-D183-4FAE-A3AB-C5BB7AA1A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6452D-226A-441D-9374-4111D3112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05144-A803-4BE1-9875-85EF2FC82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Tahoma" charset="0"/>
            </a:endParaRP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274638"/>
            <a:ext cx="8458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600200"/>
            <a:ext cx="82931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9275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effectLst/>
                <a:latin typeface="Tahoma" charset="0"/>
              </a:defRPr>
            </a:lvl1pPr>
          </a:lstStyle>
          <a:p>
            <a:pPr>
              <a:defRPr/>
            </a:pPr>
            <a:fld id="{03792156-F05B-41C4-AD9C-EF8597219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428108"/>
            <a:ext cx="7304926" cy="123290"/>
          </a:xfrm>
          <a:prstGeom prst="rect">
            <a:avLst/>
          </a:prstGeom>
          <a:solidFill>
            <a:srgbClr val="0085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2050" name="Picture 2" descr="C:\Users\cbluemel\Desktop\_Graphics\_UNTHSC\Rebrand\PPT\UNTHSC_Logo_white.png"/>
          <p:cNvPicPr>
            <a:picLocks noChangeAspect="1" noChangeArrowheads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188846" y="6444518"/>
            <a:ext cx="1600196" cy="238696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8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EA6A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EA6A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EA6A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EA6A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rgbClr val="007233"/>
        </a:buClr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233"/>
        </a:buClr>
        <a:buChar char="•"/>
        <a:defRPr sz="2800">
          <a:solidFill>
            <a:schemeClr val="accent4">
              <a:lumMod val="10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233"/>
        </a:buClr>
        <a:buChar char="•"/>
        <a:defRPr sz="2400">
          <a:solidFill>
            <a:schemeClr val="accent4">
              <a:lumMod val="10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233"/>
        </a:buClr>
        <a:buChar char="•"/>
        <a:defRPr sz="2000">
          <a:solidFill>
            <a:schemeClr val="accent4">
              <a:lumMod val="10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233"/>
        </a:buClr>
        <a:buChar char="•"/>
        <a:defRPr sz="2000">
          <a:solidFill>
            <a:schemeClr val="accent4">
              <a:lumMod val="10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3385" y="3247292"/>
            <a:ext cx="4407877" cy="1760246"/>
          </a:xfrm>
        </p:spPr>
        <p:txBody>
          <a:bodyPr/>
          <a:lstStyle/>
          <a:p>
            <a:pPr algn="ctr"/>
            <a:r>
              <a:rPr lang="en-US" dirty="0" smtClean="0"/>
              <a:t>MHA Internships 2012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0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Payal Rana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600" dirty="0" smtClean="0">
                <a:latin typeface="Calibri" pitchFamily="34" charset="0"/>
                <a:cs typeface="Calibri" pitchFamily="34" charset="0"/>
              </a:rPr>
            </a:br>
            <a:r>
              <a:rPr lang="en-US" sz="26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Preceptor</a:t>
            </a: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: Dr. Eduardo Sanchez, VP and CM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159748" name="Content Placeholder 1"/>
          <p:cNvSpPr>
            <a:spLocks noGrp="1"/>
          </p:cNvSpPr>
          <p:nvPr>
            <p:ph sz="half" idx="1"/>
          </p:nvPr>
        </p:nvSpPr>
        <p:spPr>
          <a:xfrm>
            <a:off x="382124" y="2109487"/>
            <a:ext cx="4560265" cy="3226443"/>
          </a:xfrm>
        </p:spPr>
        <p:txBody>
          <a:bodyPr/>
          <a:lstStyle/>
          <a:p>
            <a:pPr marL="0" indent="0">
              <a:buClr>
                <a:srgbClr val="00853E"/>
              </a:buClr>
              <a:buNone/>
            </a:pPr>
            <a:r>
              <a:rPr lang="en-US" sz="2400" b="1" u="sng" dirty="0">
                <a:solidFill>
                  <a:prstClr val="black"/>
                </a:solidFill>
                <a:ea typeface="ＭＳ Ｐゴシック" pitchFamily="34" charset="-128"/>
              </a:rPr>
              <a:t>Major </a:t>
            </a:r>
            <a:r>
              <a:rPr lang="en-US" sz="2400" b="1" u="sng" dirty="0" smtClean="0">
                <a:solidFill>
                  <a:prstClr val="black"/>
                </a:solidFill>
                <a:ea typeface="ＭＳ Ｐゴシック" pitchFamily="34" charset="-128"/>
              </a:rPr>
              <a:t>Project:</a:t>
            </a:r>
            <a:r>
              <a:rPr lang="en-US" sz="2400" dirty="0" smtClean="0">
                <a:ea typeface="ＭＳ Ｐゴシック" charset="-128"/>
                <a:cs typeface="Calibri" pitchFamily="34" charset="0"/>
              </a:rPr>
              <a:t> </a:t>
            </a:r>
          </a:p>
          <a:p>
            <a:pPr marL="0" indent="0">
              <a:buClr>
                <a:srgbClr val="00853E"/>
              </a:buClr>
              <a:buNone/>
            </a:pPr>
            <a:r>
              <a:rPr lang="en-US" sz="2000" b="1" i="1" dirty="0" smtClean="0">
                <a:cs typeface="Times New Roman" pitchFamily="18" charset="0"/>
              </a:rPr>
              <a:t>Bridges To Excellence- Diabetes Recognition Program – Project Assessment</a:t>
            </a:r>
          </a:p>
          <a:p>
            <a:pPr marL="347663" lvl="1" indent="-284163">
              <a:buClr>
                <a:srgbClr val="00853E"/>
              </a:buClr>
              <a:buFont typeface="Arial" pitchFamily="34" charset="0"/>
              <a:buChar char="•"/>
            </a:pPr>
            <a:r>
              <a:rPr lang="en-US" sz="1600" dirty="0" smtClean="0">
                <a:cs typeface="Times New Roman" pitchFamily="18" charset="0"/>
              </a:rPr>
              <a:t>Impact by county implementation and need</a:t>
            </a:r>
          </a:p>
          <a:p>
            <a:pPr marL="347663" lvl="1" indent="-284163">
              <a:buClr>
                <a:srgbClr val="00853E"/>
              </a:buClr>
              <a:buFont typeface="Arial" pitchFamily="34" charset="0"/>
              <a:buChar char="•"/>
            </a:pPr>
            <a:endParaRPr lang="en-US" sz="1600" dirty="0" smtClean="0">
              <a:cs typeface="Times New Roman" pitchFamily="18" charset="0"/>
            </a:endParaRPr>
          </a:p>
          <a:p>
            <a:pPr marL="347663" lvl="1" indent="-284163">
              <a:buClr>
                <a:srgbClr val="00853E"/>
              </a:buClr>
              <a:buFont typeface="Arial" pitchFamily="34" charset="0"/>
              <a:buChar char="•"/>
            </a:pPr>
            <a:r>
              <a:rPr lang="en-US" sz="1600" dirty="0" smtClean="0">
                <a:cs typeface="Times New Roman" pitchFamily="18" charset="0"/>
              </a:rPr>
              <a:t>Physician Participation Assessment</a:t>
            </a:r>
          </a:p>
          <a:p>
            <a:pPr marL="347663" lvl="1" indent="-284163">
              <a:buClr>
                <a:srgbClr val="00853E"/>
              </a:buClr>
              <a:buFont typeface="Arial" pitchFamily="34" charset="0"/>
              <a:buChar char="•"/>
            </a:pPr>
            <a:endParaRPr lang="en-US" sz="1600" dirty="0" smtClean="0">
              <a:cs typeface="Times New Roman" pitchFamily="18" charset="0"/>
            </a:endParaRPr>
          </a:p>
          <a:p>
            <a:pPr marL="347663" lvl="1" indent="-284163">
              <a:buClr>
                <a:srgbClr val="00853E"/>
              </a:buClr>
              <a:buFont typeface="Arial" pitchFamily="34" charset="0"/>
              <a:buChar char="•"/>
            </a:pPr>
            <a:r>
              <a:rPr lang="en-US" sz="1600" dirty="0" smtClean="0">
                <a:cs typeface="Times New Roman" pitchFamily="18" charset="0"/>
              </a:rPr>
              <a:t>Program expansion ideas</a:t>
            </a:r>
          </a:p>
          <a:p>
            <a:pPr marL="347663" lvl="1" indent="-284163">
              <a:buClr>
                <a:srgbClr val="00853E"/>
              </a:buClr>
              <a:buFont typeface="Arial" pitchFamily="34" charset="0"/>
              <a:buChar char="•"/>
            </a:pPr>
            <a:endParaRPr lang="en-US" sz="1600" dirty="0" smtClean="0">
              <a:cs typeface="Times New Roman" pitchFamily="18" charset="0"/>
            </a:endParaRPr>
          </a:p>
          <a:p>
            <a:pPr marL="347663" lvl="1" indent="-284163">
              <a:buClr>
                <a:srgbClr val="00853E"/>
              </a:buClr>
              <a:buFont typeface="Arial" pitchFamily="34" charset="0"/>
              <a:buChar char="•"/>
            </a:pPr>
            <a:r>
              <a:rPr lang="en-US" sz="1600" dirty="0" smtClean="0">
                <a:cs typeface="Times New Roman" pitchFamily="18" charset="0"/>
              </a:rPr>
              <a:t>Final Report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12303" y="2462258"/>
            <a:ext cx="4070350" cy="2609637"/>
          </a:xfrm>
        </p:spPr>
      </p:pic>
      <p:pic>
        <p:nvPicPr>
          <p:cNvPr id="8" name="Picture 7"/>
          <p:cNvPicPr/>
          <p:nvPr/>
        </p:nvPicPr>
        <p:blipFill rotWithShape="1">
          <a:blip r:embed="rId4"/>
          <a:srcRect l="75693" t="26832" r="18179" b="64525"/>
          <a:stretch/>
        </p:blipFill>
        <p:spPr bwMode="auto">
          <a:xfrm>
            <a:off x="6472052" y="5839428"/>
            <a:ext cx="1270660" cy="931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897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Alyssa Snowden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6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Preceptor</a:t>
            </a: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: Natalie Wilkins, Director Plus ACO Operations</a:t>
            </a:r>
            <a:endParaRPr lang="en-US" sz="2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699" y="1855850"/>
            <a:ext cx="4641287" cy="4338666"/>
          </a:xfrm>
        </p:spPr>
        <p:txBody>
          <a:bodyPr rtlCol="0">
            <a:normAutofit fontScale="32500" lnSpcReduction="2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7400" b="1" u="sng" dirty="0" smtClean="0"/>
              <a:t>Major Projects: </a:t>
            </a:r>
            <a:endParaRPr lang="en-US" sz="7400" b="1" u="sng" dirty="0"/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4300" b="1" dirty="0" smtClean="0"/>
              <a:t>Project Manager for development of </a:t>
            </a:r>
            <a:r>
              <a:rPr lang="en-US" sz="4300" b="1" i="1" dirty="0" smtClean="0"/>
              <a:t>Plus</a:t>
            </a:r>
            <a:r>
              <a:rPr lang="en-US" sz="4300" b="1" dirty="0" smtClean="0"/>
              <a:t> Policies and Procedures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4300" dirty="0">
                <a:solidFill>
                  <a:srgbClr val="000000"/>
                </a:solidFill>
              </a:rPr>
              <a:t>Organized and managed the development process of the Policies and Procedures for each functional </a:t>
            </a:r>
            <a:r>
              <a:rPr lang="en-US" sz="4300" dirty="0" smtClean="0">
                <a:solidFill>
                  <a:srgbClr val="000000"/>
                </a:solidFill>
              </a:rPr>
              <a:t>area.</a:t>
            </a:r>
            <a:endParaRPr lang="en-US" sz="4300" dirty="0">
              <a:solidFill>
                <a:srgbClr val="000000"/>
              </a:solidFill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4300" dirty="0">
                <a:solidFill>
                  <a:srgbClr val="000000"/>
                </a:solidFill>
              </a:rPr>
              <a:t>Created Visio diagrams to display various process </a:t>
            </a:r>
            <a:r>
              <a:rPr lang="en-US" sz="4300" dirty="0" smtClean="0">
                <a:solidFill>
                  <a:srgbClr val="000000"/>
                </a:solidFill>
              </a:rPr>
              <a:t>flows.</a:t>
            </a:r>
            <a:endParaRPr lang="en-US" sz="4300" dirty="0">
              <a:solidFill>
                <a:srgbClr val="000000"/>
              </a:solidFill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4300" dirty="0">
                <a:solidFill>
                  <a:srgbClr val="000000"/>
                </a:solidFill>
              </a:rPr>
              <a:t>Assisted in the drafting of </a:t>
            </a:r>
            <a:r>
              <a:rPr lang="en-US" sz="4300" dirty="0" smtClean="0">
                <a:solidFill>
                  <a:srgbClr val="000000"/>
                </a:solidFill>
              </a:rPr>
              <a:t>P&amp;Ps.</a:t>
            </a:r>
            <a:endParaRPr lang="en-US" sz="4300" dirty="0">
              <a:solidFill>
                <a:srgbClr val="000000"/>
              </a:solidFill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4300" b="1" dirty="0" smtClean="0"/>
              <a:t>Managed </a:t>
            </a:r>
            <a:r>
              <a:rPr lang="en-US" sz="4300" b="1" dirty="0"/>
              <a:t>the expansion of the </a:t>
            </a:r>
            <a:r>
              <a:rPr lang="en-US" sz="4300" b="1" i="1" dirty="0"/>
              <a:t>Plus</a:t>
            </a:r>
            <a:r>
              <a:rPr lang="en-US" sz="4300" b="1" dirty="0"/>
              <a:t> Preferred Provider list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4300" dirty="0">
                <a:solidFill>
                  <a:srgbClr val="000000"/>
                </a:solidFill>
              </a:rPr>
              <a:t>Obtained cost and quality data from providers to analyze in order to make recommendations to the </a:t>
            </a:r>
            <a:r>
              <a:rPr lang="en-US" sz="4300" i="1" dirty="0">
                <a:solidFill>
                  <a:srgbClr val="000000"/>
                </a:solidFill>
              </a:rPr>
              <a:t>Plus</a:t>
            </a:r>
            <a:r>
              <a:rPr lang="en-US" sz="4300" dirty="0">
                <a:solidFill>
                  <a:srgbClr val="000000"/>
                </a:solidFill>
              </a:rPr>
              <a:t> Medical Management Committee as additions to the </a:t>
            </a:r>
            <a:r>
              <a:rPr lang="en-US" sz="4300" i="1" dirty="0">
                <a:solidFill>
                  <a:srgbClr val="000000"/>
                </a:solidFill>
              </a:rPr>
              <a:t>Plus</a:t>
            </a:r>
            <a:r>
              <a:rPr lang="en-US" sz="4300" dirty="0">
                <a:solidFill>
                  <a:srgbClr val="000000"/>
                </a:solidFill>
              </a:rPr>
              <a:t> Preferred Provider </a:t>
            </a:r>
            <a:r>
              <a:rPr lang="en-US" sz="4300" dirty="0" smtClean="0">
                <a:solidFill>
                  <a:srgbClr val="000000"/>
                </a:solidFill>
              </a:rPr>
              <a:t>list.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4300" b="1" dirty="0"/>
              <a:t>Planning and developing the </a:t>
            </a:r>
            <a:r>
              <a:rPr lang="en-US" sz="4300" b="1" i="1" dirty="0"/>
              <a:t>Plus</a:t>
            </a:r>
            <a:r>
              <a:rPr lang="en-US" sz="4300" b="1" dirty="0"/>
              <a:t> Patient Advisory Committee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4300" dirty="0">
                <a:solidFill>
                  <a:srgbClr val="000000"/>
                </a:solidFill>
              </a:rPr>
              <a:t>Created a project charter, budget, and timeline for the formation of this committee to be presented to the </a:t>
            </a:r>
            <a:r>
              <a:rPr lang="en-US" sz="4300" i="1" dirty="0">
                <a:solidFill>
                  <a:srgbClr val="000000"/>
                </a:solidFill>
              </a:rPr>
              <a:t>Plus</a:t>
            </a:r>
            <a:r>
              <a:rPr lang="en-US" sz="4300" dirty="0">
                <a:solidFill>
                  <a:srgbClr val="000000"/>
                </a:solidFill>
              </a:rPr>
              <a:t> Board of Directors for </a:t>
            </a:r>
            <a:r>
              <a:rPr lang="en-US" sz="4300" dirty="0" smtClean="0">
                <a:solidFill>
                  <a:srgbClr val="000000"/>
                </a:solidFill>
              </a:rPr>
              <a:t>approval.</a:t>
            </a:r>
            <a:endParaRPr lang="en-US" sz="4300" dirty="0">
              <a:solidFill>
                <a:srgbClr val="000000"/>
              </a:solidFill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/>
              <a:buChar char="–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457200" lvl="1" indent="0" fontAlgn="auto">
              <a:lnSpc>
                <a:spcPct val="120000"/>
              </a:lnSpc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000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1833" y="2600005"/>
            <a:ext cx="4070350" cy="2652222"/>
          </a:xfrm>
        </p:spPr>
      </p:pic>
      <p:pic>
        <p:nvPicPr>
          <p:cNvPr id="9" name="Picture 8"/>
          <p:cNvPicPr/>
          <p:nvPr/>
        </p:nvPicPr>
        <p:blipFill rotWithShape="1">
          <a:blip r:embed="rId3"/>
          <a:srcRect l="78613" t="80662" r="15269" b="13451"/>
          <a:stretch/>
        </p:blipFill>
        <p:spPr bwMode="auto">
          <a:xfrm>
            <a:off x="6446796" y="5968885"/>
            <a:ext cx="1608881" cy="7466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705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Derrick Villa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6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Preceptor</a:t>
            </a: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600" i="1" dirty="0" err="1" smtClean="0">
                <a:latin typeface="Calibri" pitchFamily="34" charset="0"/>
                <a:cs typeface="Calibri" pitchFamily="34" charset="0"/>
              </a:rPr>
              <a:t>Arcadio</a:t>
            </a: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i="1" dirty="0" err="1" smtClean="0">
                <a:latin typeface="Calibri" pitchFamily="34" charset="0"/>
                <a:cs typeface="Calibri" pitchFamily="34" charset="0"/>
              </a:rPr>
              <a:t>Viveros</a:t>
            </a: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, CEO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93699" y="1811250"/>
            <a:ext cx="5046401" cy="4328630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9600" b="1" u="sng" dirty="0" smtClean="0"/>
              <a:t>Major Projects: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b="1" i="1" dirty="0" smtClean="0"/>
              <a:t>Manage Patient Centered Medical Home Readiness Project.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6000" dirty="0" smtClean="0"/>
              <a:t>Process  Policy Changes, create policies and procedures, document classification system, lead work teams and develop work breakdown structures.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b="1" i="1" dirty="0"/>
              <a:t>Title X Family Planning </a:t>
            </a:r>
            <a:r>
              <a:rPr lang="en-US" sz="6000" b="1" i="1" dirty="0" smtClean="0"/>
              <a:t>Project.</a:t>
            </a:r>
            <a:endParaRPr lang="en-US" sz="6000" b="1" i="1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6000" dirty="0" smtClean="0"/>
              <a:t>Assist in the implementation of Title X Family Planning program as funded by the State.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6000" dirty="0" smtClean="0"/>
              <a:t>Conduct </a:t>
            </a:r>
            <a:r>
              <a:rPr lang="en-US" sz="6000" dirty="0"/>
              <a:t>assessments, create policy manual, train staff, facilitate document changes, coordinate </a:t>
            </a:r>
            <a:r>
              <a:rPr lang="en-US" sz="6000" dirty="0" smtClean="0"/>
              <a:t>activities.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b="1" i="1" dirty="0" smtClean="0"/>
              <a:t>Health Education Projects: Manager of Diabetes Management Program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6000" dirty="0" smtClean="0"/>
              <a:t>Facilitate program, manage staff, marketing development, budget maintenance.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b="1" i="1" dirty="0" smtClean="0"/>
              <a:t>Quality Improvement Project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6000" dirty="0"/>
              <a:t>Conduct scorecard (dashboard</a:t>
            </a:r>
            <a:r>
              <a:rPr lang="en-US" sz="6000" dirty="0" smtClean="0"/>
              <a:t>).</a:t>
            </a:r>
            <a:endParaRPr lang="en-US" sz="6000" dirty="0"/>
          </a:p>
        </p:txBody>
      </p:sp>
      <p:pic>
        <p:nvPicPr>
          <p:cNvPr id="16077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80" y="6033001"/>
            <a:ext cx="2590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27780" y="2625960"/>
            <a:ext cx="4070350" cy="2652222"/>
          </a:xfrm>
        </p:spPr>
      </p:pic>
    </p:spTree>
    <p:extLst>
      <p:ext uri="{BB962C8B-B14F-4D97-AF65-F5344CB8AC3E}">
        <p14:creationId xmlns:p14="http://schemas.microsoft.com/office/powerpoint/2010/main" val="31557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Neena Patel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  <a:cs typeface="Calibri" pitchFamily="34" charset="0"/>
              </a:rPr>
            </a:br>
            <a:r>
              <a:rPr lang="en-US" sz="26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Preceptor</a:t>
            </a: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600" i="1" dirty="0">
                <a:latin typeface="Calibri" pitchFamily="34" charset="0"/>
                <a:cs typeface="Calibri" pitchFamily="34" charset="0"/>
              </a:rPr>
              <a:t>Mari J. Finley, Sr. Director of </a:t>
            </a: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Care Management</a:t>
            </a:r>
            <a:endParaRPr lang="en-US" sz="26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550" y="2445152"/>
            <a:ext cx="5578837" cy="2624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Major Projects: </a:t>
            </a:r>
            <a:endParaRPr lang="en-US" sz="2400" dirty="0" smtClean="0"/>
          </a:p>
          <a:p>
            <a:pPr lvl="0"/>
            <a:r>
              <a:rPr lang="en-US" sz="1600" b="1" i="1" dirty="0" smtClean="0"/>
              <a:t>Alignment </a:t>
            </a:r>
            <a:r>
              <a:rPr lang="en-US" sz="1600" b="1" i="1" dirty="0"/>
              <a:t>of ACO </a:t>
            </a:r>
            <a:r>
              <a:rPr lang="en-US" sz="1600" b="1" i="1" dirty="0" smtClean="0"/>
              <a:t>Patients</a:t>
            </a:r>
            <a:endParaRPr lang="en-US" sz="1600" b="1" i="1" dirty="0"/>
          </a:p>
          <a:p>
            <a:pPr lvl="0"/>
            <a:r>
              <a:rPr lang="en-US" sz="1600" b="1" i="1" dirty="0"/>
              <a:t>Home Health </a:t>
            </a:r>
            <a:r>
              <a:rPr lang="en-US" sz="1600" b="1" i="1" dirty="0" smtClean="0"/>
              <a:t>Project</a:t>
            </a:r>
            <a:endParaRPr lang="en-US" sz="1600" b="1" i="1" dirty="0"/>
          </a:p>
          <a:p>
            <a:pPr lvl="0"/>
            <a:r>
              <a:rPr lang="en-US" sz="1600" b="1" i="1" dirty="0"/>
              <a:t>Policies and Procedures (P&amp;Ps) for Care Management </a:t>
            </a:r>
            <a:r>
              <a:rPr lang="en-US" sz="1600" b="1" i="1" dirty="0" smtClean="0"/>
              <a:t>Department</a:t>
            </a:r>
            <a:endParaRPr lang="en-US" sz="1600" b="1" i="1" dirty="0"/>
          </a:p>
          <a:p>
            <a:pPr lvl="0"/>
            <a:r>
              <a:rPr lang="en-US" sz="1600" b="1" i="1" dirty="0"/>
              <a:t>Comparative Analysis Chart for Care Management </a:t>
            </a:r>
            <a:r>
              <a:rPr lang="en-US" sz="1600" b="1" i="1" dirty="0" smtClean="0"/>
              <a:t>Software</a:t>
            </a:r>
            <a:endParaRPr lang="en-US" sz="1600" b="1" i="1" dirty="0"/>
          </a:p>
          <a:p>
            <a:pPr lvl="0"/>
            <a:r>
              <a:rPr lang="en-US" sz="1600" b="1" i="1" dirty="0"/>
              <a:t>“Playbook” Care Management </a:t>
            </a:r>
            <a:r>
              <a:rPr lang="en-US" sz="1600" b="1" i="1" dirty="0" smtClean="0"/>
              <a:t>Model</a:t>
            </a:r>
            <a:endParaRPr lang="en-US" sz="1600" b="1" i="1" dirty="0"/>
          </a:p>
          <a:p>
            <a:pPr lvl="0"/>
            <a:r>
              <a:rPr lang="en-US" sz="1600" b="1" i="1" dirty="0"/>
              <a:t>Home Health Care Lunch and Learn </a:t>
            </a:r>
            <a:r>
              <a:rPr lang="en-US" sz="1600" b="1" i="1" dirty="0" smtClean="0"/>
              <a:t>Session</a:t>
            </a:r>
            <a:endParaRPr lang="en-US" sz="1600" b="1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89549" y="2477611"/>
            <a:ext cx="4005004" cy="2609643"/>
          </a:xfrm>
        </p:spPr>
      </p:pic>
      <p:pic>
        <p:nvPicPr>
          <p:cNvPr id="4" name="Picture 3" descr="Description: Logo with type underneath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62" y="5879937"/>
            <a:ext cx="925976" cy="978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98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Payal Patel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600" i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Preceptor </a:t>
            </a: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: John Harman, VP, CFO</a:t>
            </a:r>
            <a:endParaRPr lang="en-US" sz="2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5891" name="Content Placeholder 2"/>
          <p:cNvSpPr>
            <a:spLocks noGrp="1"/>
          </p:cNvSpPr>
          <p:nvPr>
            <p:ph sz="half" idx="1"/>
          </p:nvPr>
        </p:nvSpPr>
        <p:spPr>
          <a:xfrm>
            <a:off x="405275" y="2164466"/>
            <a:ext cx="4070350" cy="348398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u="sng" dirty="0"/>
              <a:t>Major Projects: </a:t>
            </a:r>
            <a:endParaRPr lang="en-US" sz="2400" b="1" dirty="0">
              <a:cs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b="1" i="1" dirty="0" smtClean="0">
                <a:cs typeface="Calibri" pitchFamily="34" charset="0"/>
              </a:rPr>
              <a:t>Assessed billing and revenue cycle</a:t>
            </a:r>
          </a:p>
          <a:p>
            <a:pPr>
              <a:spcAft>
                <a:spcPts val="0"/>
              </a:spcAft>
            </a:pPr>
            <a:r>
              <a:rPr lang="en-US" sz="1600" b="1" i="1" dirty="0" smtClean="0">
                <a:cs typeface="Calibri" pitchFamily="34" charset="0"/>
              </a:rPr>
              <a:t>Accounting and Financial Reporting Project</a:t>
            </a:r>
          </a:p>
          <a:p>
            <a:pPr>
              <a:spcAft>
                <a:spcPts val="0"/>
              </a:spcAft>
            </a:pPr>
            <a:r>
              <a:rPr lang="en-US" sz="1600" b="1" i="1" dirty="0" smtClean="0">
                <a:cs typeface="Calibri" pitchFamily="34" charset="0"/>
              </a:rPr>
              <a:t>Developed a comprehensive bid proposal document submitted for endoscopy services to the Veterans Administration </a:t>
            </a:r>
          </a:p>
          <a:p>
            <a:pPr>
              <a:spcAft>
                <a:spcPts val="0"/>
              </a:spcAft>
            </a:pPr>
            <a:r>
              <a:rPr lang="en-US" sz="1600" b="1" i="1" dirty="0" smtClean="0">
                <a:cs typeface="Calibri" pitchFamily="34" charset="0"/>
              </a:rPr>
              <a:t>Analyzed of current policies at the Patient Care Center </a:t>
            </a:r>
          </a:p>
          <a:p>
            <a:pPr>
              <a:spcAft>
                <a:spcPts val="0"/>
              </a:spcAft>
            </a:pPr>
            <a:r>
              <a:rPr lang="en-US" sz="1600" b="1" i="1" dirty="0" smtClean="0">
                <a:cs typeface="Calibri" pitchFamily="34" charset="0"/>
              </a:rPr>
              <a:t>Assessed the quality standards of the health institution in accordance with the standards for JCAHO accreditation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dirty="0" smtClean="0">
              <a:cs typeface="Calibri" pitchFamily="34" charset="0"/>
            </a:endParaRPr>
          </a:p>
        </p:txBody>
      </p:sp>
      <p:pic>
        <p:nvPicPr>
          <p:cNvPr id="4102" name="Picture 6" descr="http://www.unthealth.org/images/logo_unthealth_v13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34" y="3562598"/>
            <a:ext cx="4213067" cy="63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2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825" y="116621"/>
            <a:ext cx="8458062" cy="125351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Shane Jones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sz="28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Preceptor</a:t>
            </a:r>
            <a:r>
              <a:rPr lang="en-US" sz="2700" b="0" i="1" dirty="0" smtClean="0">
                <a:latin typeface="Calibri" pitchFamily="34" charset="0"/>
                <a:cs typeface="Calibri" pitchFamily="34" charset="0"/>
              </a:rPr>
              <a:t>: Tricia Gray, Senior Quality Process Improvement Consultant – Institute of Healthcare Research and Improvement</a:t>
            </a:r>
            <a:endParaRPr lang="en-US" sz="2700" b="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2818" name="Content Placeholder 1"/>
          <p:cNvSpPr>
            <a:spLocks noGrp="1"/>
          </p:cNvSpPr>
          <p:nvPr>
            <p:ph sz="half" idx="1"/>
          </p:nvPr>
        </p:nvSpPr>
        <p:spPr>
          <a:xfrm>
            <a:off x="393700" y="1808544"/>
            <a:ext cx="4070350" cy="4291314"/>
          </a:xfrm>
        </p:spPr>
        <p:txBody>
          <a:bodyPr/>
          <a:lstStyle/>
          <a:p>
            <a:pPr marL="109537" indent="0">
              <a:buNone/>
            </a:pPr>
            <a:r>
              <a:rPr lang="en-US" sz="2400" b="1" u="sng" dirty="0" smtClean="0"/>
              <a:t>Major Projects:</a:t>
            </a:r>
          </a:p>
          <a:p>
            <a:pPr marL="404813"/>
            <a:r>
              <a:rPr lang="en-US" sz="1600" b="1" i="1" dirty="0" smtClean="0"/>
              <a:t>Performance Award Program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600" dirty="0" smtClean="0"/>
              <a:t>For Baylor and HTPN Leadership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600" dirty="0" smtClean="0"/>
              <a:t>Redesign and Streamline (Process Improvement)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600" dirty="0" smtClean="0"/>
              <a:t>Documentation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600" dirty="0" smtClean="0"/>
              <a:t>3-Year Plan</a:t>
            </a:r>
          </a:p>
          <a:p>
            <a:pPr marL="404813"/>
            <a:r>
              <a:rPr lang="en-US" sz="1600" b="1" i="1" dirty="0" smtClean="0"/>
              <a:t>Value-Based Purchasing Research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600" dirty="0" smtClean="0"/>
              <a:t>CMS Metrics for annual system goals</a:t>
            </a:r>
          </a:p>
          <a:p>
            <a:pPr marL="404813"/>
            <a:r>
              <a:rPr lang="en-US" sz="1600" b="1" i="1" dirty="0" smtClean="0"/>
              <a:t>PM&amp;R Marketing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600" dirty="0" smtClean="0"/>
              <a:t>Internal Marketing Scheme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600" dirty="0" smtClean="0"/>
              <a:t>Website, e-flyers, Presentation at facilities and Best Care Summit, BLN</a:t>
            </a:r>
          </a:p>
          <a:p>
            <a:pPr marL="404813"/>
            <a:r>
              <a:rPr lang="en-US" sz="1600" b="1" i="1" dirty="0" smtClean="0"/>
              <a:t>Patient Safety Team- Best Practices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28606" y="2634400"/>
            <a:ext cx="4070350" cy="2652222"/>
          </a:xfrm>
        </p:spPr>
      </p:pic>
      <p:pic>
        <p:nvPicPr>
          <p:cNvPr id="162820" name="Picture 2" descr="https://www5.practicematch.com/sharedfiles/PracticeTrack/Documents/3_272/baylor%20logo_(20071018_160851913)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8" b="9114"/>
          <a:stretch/>
        </p:blipFill>
        <p:spPr bwMode="auto">
          <a:xfrm>
            <a:off x="6211281" y="5995686"/>
            <a:ext cx="1905000" cy="77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3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Emily Hovde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sz="29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Preceptor</a:t>
            </a:r>
            <a:r>
              <a:rPr lang="en-US" sz="2900" i="1" dirty="0" smtClean="0">
                <a:latin typeface="Calibri" pitchFamily="34" charset="0"/>
                <a:cs typeface="Calibri" pitchFamily="34" charset="0"/>
              </a:rPr>
              <a:t>: John Dugan, LFNA Administrator</a:t>
            </a:r>
            <a:endParaRPr lang="en-US" sz="2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706216" y="2225233"/>
            <a:ext cx="4070350" cy="279818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b="1" u="sng" dirty="0">
                <a:solidFill>
                  <a:prstClr val="black"/>
                </a:solidFill>
                <a:ea typeface="ＭＳ Ｐゴシック" pitchFamily="34" charset="-128"/>
              </a:rPr>
              <a:t>Major Project</a:t>
            </a:r>
            <a:r>
              <a:rPr lang="en-US" sz="2400" b="1" u="sng" dirty="0" smtClean="0">
                <a:solidFill>
                  <a:prstClr val="black"/>
                </a:solidFill>
                <a:ea typeface="ＭＳ Ｐゴシック" pitchFamily="34" charset="-128"/>
              </a:rPr>
              <a:t>:</a:t>
            </a:r>
            <a:endParaRPr lang="en-US" sz="2400" u="sng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b="1" i="1" dirty="0" smtClean="0"/>
              <a:t>Quality of Life Specialist Program</a:t>
            </a:r>
          </a:p>
          <a:p>
            <a:pPr marL="365760" indent="-256032" fontAlgn="auto">
              <a:spcAft>
                <a:spcPts val="0"/>
              </a:spcAft>
              <a:buClr>
                <a:srgbClr val="00853E"/>
              </a:buClr>
              <a:buFont typeface="Georgia"/>
              <a:buChar char="•"/>
              <a:defRPr/>
            </a:pPr>
            <a:r>
              <a:rPr lang="en-US" sz="1700" dirty="0" smtClean="0"/>
              <a:t>Created a new resident satisfaction survey</a:t>
            </a:r>
          </a:p>
          <a:p>
            <a:pPr marL="365760" indent="-256032" fontAlgn="auto">
              <a:spcAft>
                <a:spcPts val="0"/>
              </a:spcAft>
              <a:buClr>
                <a:srgbClr val="00853E"/>
              </a:buClr>
              <a:buFont typeface="Georgia"/>
              <a:buChar char="•"/>
              <a:defRPr/>
            </a:pPr>
            <a:endParaRPr lang="en-US" sz="1700" dirty="0" smtClean="0"/>
          </a:p>
          <a:p>
            <a:pPr marL="365760" indent="-256032" fontAlgn="auto">
              <a:spcAft>
                <a:spcPts val="0"/>
              </a:spcAft>
              <a:buClr>
                <a:srgbClr val="00853E"/>
              </a:buClr>
              <a:buFont typeface="Georgia"/>
              <a:buChar char="•"/>
              <a:defRPr/>
            </a:pPr>
            <a:r>
              <a:rPr lang="en-US" sz="1700" dirty="0" smtClean="0"/>
              <a:t>Managed data from interventions </a:t>
            </a:r>
          </a:p>
          <a:p>
            <a:pPr marL="109728" indent="0" fontAlgn="auto">
              <a:spcAft>
                <a:spcPts val="0"/>
              </a:spcAft>
              <a:buClr>
                <a:srgbClr val="00853E"/>
              </a:buClr>
              <a:buNone/>
              <a:defRPr/>
            </a:pPr>
            <a:endParaRPr lang="en-US" sz="1700" dirty="0" smtClean="0"/>
          </a:p>
          <a:p>
            <a:pPr marL="365760" indent="-256032" fontAlgn="auto">
              <a:spcAft>
                <a:spcPts val="0"/>
              </a:spcAft>
              <a:buClr>
                <a:srgbClr val="00853E"/>
              </a:buClr>
              <a:buFont typeface="Georgia"/>
              <a:buChar char="•"/>
              <a:defRPr/>
            </a:pPr>
            <a:r>
              <a:rPr lang="en-US" sz="1700" dirty="0" smtClean="0"/>
              <a:t>Created an incentive system to maintain participation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1695" y="2554130"/>
            <a:ext cx="4070350" cy="2652222"/>
          </a:xfrm>
        </p:spPr>
      </p:pic>
      <p:pic>
        <p:nvPicPr>
          <p:cNvPr id="161796" name="Picture 2" descr="Senior Care Cen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13" y="5972114"/>
            <a:ext cx="30114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7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Kevin Fang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6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Preceptor</a:t>
            </a: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: Brian Villegas, Assistant CEO</a:t>
            </a:r>
            <a:endParaRPr lang="en-US" sz="2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4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959015"/>
            <a:ext cx="4375070" cy="3839901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Major Projects: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Provider Panel Size Analysis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Optimizing Comprehensive Clinical Care (OC3)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600" dirty="0" smtClean="0"/>
              <a:t>Baseline data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600" dirty="0" smtClean="0"/>
              <a:t>Data collection/analysis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600" dirty="0" smtClean="0"/>
              <a:t>IMPACT: 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Establishing baseline data/benchmark for the future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Establishing goals for higher quality of care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Construct quality improvement strategies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Family Planning Marketing strategy Development</a:t>
            </a:r>
          </a:p>
        </p:txBody>
      </p:sp>
      <p:pic>
        <p:nvPicPr>
          <p:cNvPr id="163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51" y="5677353"/>
            <a:ext cx="3001963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7ED"/>
                  </a:outerShdw>
                </a:effectLst>
              </a14:hiddenEffects>
            </a:ext>
          </a:extLst>
        </p:spPr>
      </p:pic>
      <p:pic>
        <p:nvPicPr>
          <p:cNvPr id="2050" name="Picture 2" descr="http://m.c.lnkd.licdn.com/media/p/5/000/1da/3a2/0cd33d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3"/>
          <a:stretch/>
        </p:blipFill>
        <p:spPr bwMode="auto">
          <a:xfrm>
            <a:off x="5860997" y="2083444"/>
            <a:ext cx="2681119" cy="344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92715"/>
            <a:ext cx="8458062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Stephanie Thomas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2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Preceptors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: Mari Finley, Senior Director of Care Management and Natalie Wilkins, Director of ACO Operations, North Texas Specialty Physicians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126" y="2352554"/>
            <a:ext cx="4070350" cy="301086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u="sng" dirty="0"/>
              <a:t>Major Projects: </a:t>
            </a:r>
            <a:endParaRPr lang="en-US" sz="2400" b="1" dirty="0" smtClean="0">
              <a:cs typeface="Calibri" pitchFamily="34" charset="0"/>
            </a:endParaRPr>
          </a:p>
          <a:p>
            <a:pPr fontAlgn="auto">
              <a:spcBef>
                <a:spcPts val="5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i="1" dirty="0" smtClean="0">
                <a:cs typeface="Calibri" pitchFamily="34" charset="0"/>
              </a:rPr>
              <a:t>Home Health Project</a:t>
            </a:r>
          </a:p>
          <a:p>
            <a:pPr marL="800100" lvl="1" indent="-342900" fontAlgn="auto">
              <a:spcBef>
                <a:spcPts val="57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 smtClean="0">
                <a:cs typeface="Calibri" pitchFamily="34" charset="0"/>
              </a:rPr>
              <a:t>Plus Medicare beneficiaries</a:t>
            </a:r>
          </a:p>
          <a:p>
            <a:pPr fontAlgn="auto">
              <a:spcBef>
                <a:spcPts val="5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i="1" dirty="0" smtClean="0">
                <a:cs typeface="Calibri" pitchFamily="34" charset="0"/>
              </a:rPr>
              <a:t>Investigated plans of care to determine if services are reasonable and necessary</a:t>
            </a:r>
          </a:p>
          <a:p>
            <a:pPr fontAlgn="auto">
              <a:spcBef>
                <a:spcPts val="5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i="1" dirty="0" smtClean="0">
                <a:cs typeface="Calibri" pitchFamily="34" charset="0"/>
              </a:rPr>
              <a:t>Created a network of preferred providers for Plus patients</a:t>
            </a:r>
          </a:p>
          <a:p>
            <a:pPr fontAlgn="auto">
              <a:spcBef>
                <a:spcPts val="5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i="1" dirty="0" smtClean="0">
                <a:cs typeface="Calibri" pitchFamily="34" charset="0"/>
              </a:rPr>
              <a:t>Educated Home Health agencies in the community on ACO Home Health guidelines</a:t>
            </a:r>
          </a:p>
        </p:txBody>
      </p:sp>
      <p:pic>
        <p:nvPicPr>
          <p:cNvPr id="4" name="Picture 3" descr="Description: Logo with type underneat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160" y="5363419"/>
            <a:ext cx="12954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m.c.lnkd.licdn.com/media/p/4/000/165/1ab/3a6681b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/>
          <a:stretch/>
        </p:blipFill>
        <p:spPr bwMode="auto">
          <a:xfrm>
            <a:off x="5879940" y="2025570"/>
            <a:ext cx="2882096" cy="326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  </a:t>
            </a:r>
          </a:p>
        </p:txBody>
      </p:sp>
      <p:pic>
        <p:nvPicPr>
          <p:cNvPr id="4" name="Picture 2" descr="C:\Users\cbluemel\Desktop\_Graphics\_UNTHSC\Rebrand\PPT\UNTHSC_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11071" y="2592857"/>
            <a:ext cx="6641128" cy="9906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Jackson Jones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sz="29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Preceptor</a:t>
            </a:r>
            <a:r>
              <a:rPr lang="en-US" sz="2900" i="1" dirty="0" smtClean="0">
                <a:latin typeface="Calibri" pitchFamily="34" charset="0"/>
                <a:cs typeface="Calibri" pitchFamily="34" charset="0"/>
              </a:rPr>
              <a:t>: Gary Goldberg, Director of Financial Compliance</a:t>
            </a:r>
            <a:endParaRPr lang="en-US" sz="2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550" y="2167361"/>
            <a:ext cx="4872781" cy="291392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b="1" u="sng" dirty="0">
                <a:solidFill>
                  <a:prstClr val="black"/>
                </a:solidFill>
                <a:ea typeface="ＭＳ Ｐゴシック" pitchFamily="34" charset="-128"/>
              </a:rPr>
              <a:t>Major Projects</a:t>
            </a:r>
            <a:r>
              <a:rPr lang="en-US" sz="2400" b="1" u="sng" dirty="0" smtClean="0">
                <a:solidFill>
                  <a:prstClr val="black"/>
                </a:solidFill>
                <a:ea typeface="ＭＳ Ｐゴシック" pitchFamily="34" charset="-128"/>
              </a:rPr>
              <a:t>:</a:t>
            </a:r>
            <a:endParaRPr lang="en-US" sz="2600" dirty="0" smtClean="0">
              <a:solidFill>
                <a:srgbClr val="000000"/>
              </a:solidFill>
              <a:cs typeface="Calibri" pitchFamily="34" charset="0"/>
            </a:endParaRPr>
          </a:p>
          <a:p>
            <a:pPr marL="285750" lvl="1" eaLnBrk="1" fontAlgn="auto" hangingPunct="1"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cs typeface="Calibri" pitchFamily="34" charset="0"/>
              </a:rPr>
              <a:t>Recorded and audited expense reports.</a:t>
            </a:r>
          </a:p>
          <a:p>
            <a:pPr marL="285750" lvl="1" eaLnBrk="1" fontAlgn="auto" hangingPunct="1">
              <a:spcAft>
                <a:spcPts val="0"/>
              </a:spcAft>
              <a:defRPr/>
            </a:pPr>
            <a:endParaRPr lang="en-US" sz="1600" b="1" i="1" dirty="0" smtClean="0">
              <a:solidFill>
                <a:srgbClr val="000000"/>
              </a:solidFill>
              <a:cs typeface="Calibri" pitchFamily="34" charset="0"/>
            </a:endParaRPr>
          </a:p>
          <a:p>
            <a:pPr marL="285750" lvl="1" eaLnBrk="1" fontAlgn="auto" hangingPunct="1"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cs typeface="Calibri" pitchFamily="34" charset="0"/>
              </a:rPr>
              <a:t>Tie-out of Q2 financial statements for bond issuance.</a:t>
            </a:r>
          </a:p>
          <a:p>
            <a:pPr marL="285750" lvl="1" eaLnBrk="1" fontAlgn="auto" hangingPunct="1">
              <a:spcAft>
                <a:spcPts val="0"/>
              </a:spcAft>
              <a:defRPr/>
            </a:pPr>
            <a:endParaRPr lang="en-US" sz="1600" b="1" i="1" dirty="0" smtClean="0">
              <a:solidFill>
                <a:srgbClr val="000000"/>
              </a:solidFill>
              <a:cs typeface="Calibri" pitchFamily="34" charset="0"/>
            </a:endParaRPr>
          </a:p>
          <a:p>
            <a:pPr marL="285750" lvl="1" eaLnBrk="1" fontAlgn="auto" hangingPunct="1"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cs typeface="Calibri" pitchFamily="34" charset="0"/>
              </a:rPr>
              <a:t>Completed competitor dashboard.</a:t>
            </a:r>
          </a:p>
          <a:p>
            <a:pPr marL="285750" lvl="1" eaLnBrk="1" fontAlgn="auto" hangingPunct="1">
              <a:spcAft>
                <a:spcPts val="0"/>
              </a:spcAft>
              <a:defRPr/>
            </a:pPr>
            <a:endParaRPr lang="en-US" sz="1600" b="1" i="1" dirty="0" smtClean="0">
              <a:solidFill>
                <a:srgbClr val="000000"/>
              </a:solidFill>
              <a:cs typeface="Calibri" pitchFamily="34" charset="0"/>
            </a:endParaRPr>
          </a:p>
          <a:p>
            <a:pPr marL="285750" lvl="1" eaLnBrk="1" fontAlgn="auto" hangingPunct="1"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cs typeface="Calibri" pitchFamily="34" charset="0"/>
              </a:rPr>
              <a:t>Conducted various audits such as 401K, wire-transfer, individual, and entity audits. 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59929" y="2613290"/>
            <a:ext cx="4070350" cy="2652222"/>
          </a:xfr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09" y="5974576"/>
            <a:ext cx="2944746" cy="8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3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Jacqueline Lamm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600" dirty="0" smtClean="0">
                <a:latin typeface="Calibri" pitchFamily="34" charset="0"/>
                <a:cs typeface="Calibri" pitchFamily="34" charset="0"/>
              </a:rPr>
            </a:br>
            <a:r>
              <a:rPr lang="en-US" sz="26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Preceptor</a:t>
            </a: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: Lillie </a:t>
            </a:r>
            <a:r>
              <a:rPr lang="en-US" sz="2600" i="1" dirty="0" err="1" smtClean="0">
                <a:latin typeface="Calibri" pitchFamily="34" charset="0"/>
                <a:cs typeface="Calibri" pitchFamily="34" charset="0"/>
              </a:rPr>
              <a:t>Biggins</a:t>
            </a: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, President</a:t>
            </a:r>
            <a:endParaRPr lang="en-US" sz="2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5650" name="Content Placeholder 1"/>
          <p:cNvSpPr>
            <a:spLocks noGrp="1"/>
          </p:cNvSpPr>
          <p:nvPr>
            <p:ph sz="half" idx="1"/>
          </p:nvPr>
        </p:nvSpPr>
        <p:spPr>
          <a:xfrm>
            <a:off x="370401" y="1885702"/>
            <a:ext cx="4070350" cy="41386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u="sng" dirty="0">
                <a:solidFill>
                  <a:prstClr val="black"/>
                </a:solidFill>
                <a:ea typeface="ＭＳ Ｐゴシック" pitchFamily="34" charset="-128"/>
              </a:rPr>
              <a:t>Major Projects:</a:t>
            </a:r>
            <a:endParaRPr lang="en-US" sz="2400" dirty="0">
              <a:ea typeface="ＭＳ Ｐゴシック" charset="-128"/>
              <a:cs typeface="Calibri" pitchFamily="34" charset="0"/>
            </a:endParaRPr>
          </a:p>
          <a:p>
            <a:pPr eaLnBrk="1" hangingPunct="1"/>
            <a:r>
              <a:rPr lang="en-US" sz="1600" b="1" i="1" dirty="0" smtClean="0">
                <a:cs typeface="Calibri" pitchFamily="34" charset="0"/>
              </a:rPr>
              <a:t>Identified high risk CHF patients and vetted them to the new readmission clinic.</a:t>
            </a:r>
          </a:p>
          <a:p>
            <a:pPr eaLnBrk="1" hangingPunct="1"/>
            <a:r>
              <a:rPr lang="en-US" sz="1600" b="1" i="1" dirty="0" smtClean="0">
                <a:cs typeface="Calibri" pitchFamily="34" charset="0"/>
              </a:rPr>
              <a:t>Identified the cost per patient for readmission for financial impact.</a:t>
            </a:r>
          </a:p>
          <a:p>
            <a:pPr eaLnBrk="1" hangingPunct="1"/>
            <a:r>
              <a:rPr lang="en-US" sz="1600" b="1" i="1" dirty="0" smtClean="0">
                <a:cs typeface="Calibri" pitchFamily="34" charset="0"/>
              </a:rPr>
              <a:t>Identified how the readmission clinic impacts the organization for reimbursements and DSRIP projects.</a:t>
            </a:r>
          </a:p>
          <a:p>
            <a:pPr eaLnBrk="1" hangingPunct="1"/>
            <a:r>
              <a:rPr lang="en-US" sz="1600" b="1" i="1" dirty="0" smtClean="0">
                <a:cs typeface="Calibri" pitchFamily="34" charset="0"/>
              </a:rPr>
              <a:t>Hospital Based Physician Inventory on insurance coverage.</a:t>
            </a:r>
          </a:p>
          <a:p>
            <a:pPr eaLnBrk="1" hangingPunct="1"/>
            <a:r>
              <a:rPr lang="en-US" sz="1600" b="1" i="1" dirty="0" smtClean="0">
                <a:cs typeface="Calibri" pitchFamily="34" charset="0"/>
              </a:rPr>
              <a:t>Assisted in establishing a team to standardize ethical training.</a:t>
            </a:r>
          </a:p>
          <a:p>
            <a:pPr eaLnBrk="1" hangingPunct="1"/>
            <a:r>
              <a:rPr lang="en-US" sz="1600" b="1" i="1" dirty="0" smtClean="0">
                <a:cs typeface="Calibri" pitchFamily="34" charset="0"/>
              </a:rPr>
              <a:t>Revised and expanded strategic imperatives for 2013-2016.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3358" y="2620981"/>
            <a:ext cx="3862420" cy="2516736"/>
          </a:xfrm>
        </p:spPr>
      </p:pic>
      <p:pic>
        <p:nvPicPr>
          <p:cNvPr id="155652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43" y="5791199"/>
            <a:ext cx="2381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5136" y="6367461"/>
            <a:ext cx="35988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738AC8">
                    <a:lumMod val="50000"/>
                  </a:srgbClr>
                </a:solidFill>
                <a:latin typeface="Arial" pitchFamily="34" charset="0"/>
                <a:ea typeface="ＭＳ Ｐゴシック" pitchFamily="34" charset="-128"/>
              </a:rPr>
              <a:t>Texas Health Harris Methodist Fort </a:t>
            </a:r>
            <a:r>
              <a:rPr lang="en-US" sz="1200" b="1" dirty="0" smtClean="0">
                <a:solidFill>
                  <a:srgbClr val="738AC8">
                    <a:lumMod val="50000"/>
                  </a:srgbClr>
                </a:solidFill>
                <a:latin typeface="Arial" pitchFamily="34" charset="0"/>
                <a:ea typeface="ＭＳ Ｐゴシック" pitchFamily="34" charset="-128"/>
              </a:rPr>
              <a:t>Worth</a:t>
            </a:r>
            <a:endParaRPr lang="en-US" sz="1200" b="1" dirty="0">
              <a:solidFill>
                <a:srgbClr val="738AC8">
                  <a:lumMod val="50000"/>
                </a:srgbClr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47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Sunanda Madanthadi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600" dirty="0" smtClean="0">
                <a:latin typeface="Calibri" pitchFamily="34" charset="0"/>
                <a:cs typeface="Calibri" pitchFamily="34" charset="0"/>
              </a:rPr>
            </a:br>
            <a:r>
              <a:rPr lang="en-US" sz="26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Preceptor</a:t>
            </a: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: Brenda Keeton, Service Excellence Manager</a:t>
            </a:r>
            <a:endParaRPr lang="en-US" sz="2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09245" y="2480556"/>
            <a:ext cx="4070350" cy="2652222"/>
          </a:xfr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9978440"/>
              </p:ext>
            </p:extLst>
          </p:nvPr>
        </p:nvGraphicFramePr>
        <p:xfrm>
          <a:off x="392477" y="2218844"/>
          <a:ext cx="4293576" cy="3001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477" y="5321089"/>
            <a:ext cx="45429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7233"/>
              </a:buClr>
              <a:buFont typeface="Arial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Completed </a:t>
            </a:r>
            <a:r>
              <a:rPr lang="en-US" sz="1600" dirty="0" smtClean="0">
                <a:solidFill>
                  <a:prstClr val="black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framework 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for all the </a:t>
            </a:r>
            <a:r>
              <a:rPr lang="en-US" sz="1600" dirty="0" smtClean="0">
                <a:solidFill>
                  <a:prstClr val="black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modules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marL="285750" indent="-285750">
              <a:buClr>
                <a:srgbClr val="007233"/>
              </a:buClr>
              <a:buFont typeface="Arial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Completed four modules, outlined objectives of the modules, described and explained each competency and tools for </a:t>
            </a:r>
            <a:r>
              <a:rPr lang="en-US" sz="1600" dirty="0" smtClean="0">
                <a:solidFill>
                  <a:prstClr val="black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education. </a:t>
            </a:r>
            <a:endParaRPr lang="en-US" sz="1600" dirty="0">
              <a:solidFill>
                <a:prstClr val="black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58725" name="Picture 5" descr="Baylor Health Care System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79"/>
          <a:stretch/>
        </p:blipFill>
        <p:spPr bwMode="auto">
          <a:xfrm>
            <a:off x="6363414" y="5841842"/>
            <a:ext cx="1762013" cy="93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6" name="TextBox 2"/>
          <p:cNvSpPr txBox="1">
            <a:spLocks noChangeArrowheads="1"/>
          </p:cNvSpPr>
          <p:nvPr/>
        </p:nvSpPr>
        <p:spPr bwMode="auto">
          <a:xfrm>
            <a:off x="288305" y="1603713"/>
            <a:ext cx="52228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prstClr val="black"/>
                </a:solidFill>
                <a:latin typeface="+mn-lt"/>
              </a:rPr>
              <a:t>Major Project: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prstClr val="black"/>
                </a:solidFill>
                <a:latin typeface="+mn-lt"/>
              </a:rPr>
              <a:t>Service Bundle Training Modules</a:t>
            </a:r>
            <a:endParaRPr lang="en-US" sz="2000" b="1" i="1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205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-JPS-527 PPT_background__Interior - Whi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6143" r="4121" b="78814"/>
          <a:stretch/>
        </p:blipFill>
        <p:spPr>
          <a:xfrm>
            <a:off x="412768" y="5494717"/>
            <a:ext cx="8318459" cy="1031631"/>
          </a:xfrm>
          <a:prstGeom prst="rect">
            <a:avLst/>
          </a:prstGeom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Lindsey Wallace</a:t>
            </a:r>
          </a:p>
          <a:p>
            <a:r>
              <a:rPr lang="en-US" sz="26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Preceptor: </a:t>
            </a:r>
            <a:r>
              <a:rPr lang="en-US" sz="2600" i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Robert </a:t>
            </a:r>
            <a:r>
              <a:rPr lang="en-US" sz="2600" i="1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Earley</a:t>
            </a:r>
            <a:r>
              <a:rPr lang="en-US" sz="2600" i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</a:t>
            </a:r>
            <a:r>
              <a:rPr lang="en-US" sz="26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786" y="1645370"/>
            <a:ext cx="407035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prstClr val="black"/>
                </a:solidFill>
                <a:ea typeface="ＭＳ Ｐゴシック" pitchFamily="34" charset="-128"/>
              </a:rPr>
              <a:t>Major Projects:</a:t>
            </a:r>
          </a:p>
          <a:p>
            <a:r>
              <a:rPr lang="en-US" sz="1600" b="1" i="1" dirty="0" smtClean="0">
                <a:solidFill>
                  <a:prstClr val="black"/>
                </a:solidFill>
                <a:ea typeface="ＭＳ Ｐゴシック" pitchFamily="34" charset="-128"/>
              </a:rPr>
              <a:t>Journey </a:t>
            </a:r>
            <a:r>
              <a:rPr lang="en-US" sz="1600" b="1" i="1" dirty="0">
                <a:solidFill>
                  <a:prstClr val="black"/>
                </a:solidFill>
                <a:ea typeface="ＭＳ Ｐゴシック" pitchFamily="34" charset="-128"/>
              </a:rPr>
              <a:t>to Excellence </a:t>
            </a:r>
          </a:p>
          <a:p>
            <a:r>
              <a:rPr lang="en-US" sz="1600" b="1" i="1" dirty="0">
                <a:solidFill>
                  <a:prstClr val="black"/>
                </a:solidFill>
                <a:ea typeface="ＭＳ Ｐゴシック" pitchFamily="34" charset="-128"/>
              </a:rPr>
              <a:t>Marketing the Patient Access Clinic </a:t>
            </a:r>
          </a:p>
          <a:p>
            <a:r>
              <a:rPr lang="en-US" sz="1600" b="1" i="1" dirty="0">
                <a:solidFill>
                  <a:prstClr val="black"/>
                </a:solidFill>
                <a:ea typeface="ＭＳ Ｐゴシック" pitchFamily="34" charset="-128"/>
              </a:rPr>
              <a:t>High, Solid, Low vs. Leadership Evaluation Manager Comparison</a:t>
            </a:r>
            <a:endParaRPr lang="en-US" sz="1600" b="1" i="1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600" b="1" i="1" dirty="0">
                <a:solidFill>
                  <a:prstClr val="black"/>
                </a:solidFill>
                <a:ea typeface="ＭＳ Ｐゴシック" pitchFamily="34" charset="-128"/>
              </a:rPr>
              <a:t>Strong Start Initiative Grant Writing </a:t>
            </a:r>
            <a:endParaRPr lang="en-US" sz="1600" b="1" i="1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600" b="1" i="1" dirty="0">
                <a:solidFill>
                  <a:prstClr val="black"/>
                </a:solidFill>
                <a:ea typeface="ＭＳ Ｐゴシック" pitchFamily="34" charset="-128"/>
              </a:rPr>
              <a:t>Texas Health Steps Chart Audit </a:t>
            </a:r>
          </a:p>
          <a:p>
            <a:r>
              <a:rPr lang="en-US" sz="1600" b="1" i="1" dirty="0">
                <a:solidFill>
                  <a:prstClr val="black"/>
                </a:solidFill>
                <a:ea typeface="ＭＳ Ｐゴシック" pitchFamily="34" charset="-128"/>
              </a:rPr>
              <a:t>Press </a:t>
            </a:r>
            <a:r>
              <a:rPr lang="en-US" sz="1600" b="1" i="1" dirty="0" err="1">
                <a:solidFill>
                  <a:prstClr val="black"/>
                </a:solidFill>
                <a:ea typeface="ＭＳ Ｐゴシック" pitchFamily="34" charset="-128"/>
              </a:rPr>
              <a:t>Ganey</a:t>
            </a:r>
            <a:r>
              <a:rPr lang="en-US" sz="1600" b="1" i="1" dirty="0">
                <a:solidFill>
                  <a:prstClr val="black"/>
                </a:solidFill>
                <a:ea typeface="ＭＳ Ｐゴシック" pitchFamily="34" charset="-128"/>
              </a:rPr>
              <a:t> Contract Review &amp; Alternative Vendor Review</a:t>
            </a:r>
          </a:p>
          <a:p>
            <a:r>
              <a:rPr lang="en-US" sz="1600" b="1" i="1" dirty="0">
                <a:solidFill>
                  <a:prstClr val="black"/>
                </a:solidFill>
                <a:ea typeface="ＭＳ Ｐゴシック" pitchFamily="34" charset="-128"/>
              </a:rPr>
              <a:t>Lean Lab Improvements </a:t>
            </a:r>
          </a:p>
          <a:p>
            <a:r>
              <a:rPr lang="en-US" sz="1600" b="1" i="1" dirty="0">
                <a:solidFill>
                  <a:prstClr val="black"/>
                </a:solidFill>
                <a:ea typeface="ＭＳ Ｐゴシック" pitchFamily="34" charset="-128"/>
              </a:rPr>
              <a:t>Network Policy &amp; Policy Process Review</a:t>
            </a:r>
            <a:endParaRPr lang="en-US" sz="1600" b="1" i="1" dirty="0">
              <a:solidFill>
                <a:srgbClr val="FF0000"/>
              </a:solidFill>
              <a:ea typeface="ＭＳ Ｐゴシック" pitchFamily="34" charset="-128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8" y="5074559"/>
            <a:ext cx="861110" cy="116127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52" y="5074559"/>
            <a:ext cx="897346" cy="116127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18" y="5074559"/>
            <a:ext cx="904543" cy="117058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33755" y="2404615"/>
            <a:ext cx="3741959" cy="2438244"/>
          </a:xfrm>
        </p:spPr>
      </p:pic>
    </p:spTree>
    <p:extLst>
      <p:ext uri="{BB962C8B-B14F-4D97-AF65-F5344CB8AC3E}">
        <p14:creationId xmlns:p14="http://schemas.microsoft.com/office/powerpoint/2010/main" val="9550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Megan Clark </a:t>
            </a:r>
            <a:r>
              <a:rPr lang="en-US" sz="2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US" sz="26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Preceptor: </a:t>
            </a:r>
            <a:r>
              <a:rPr lang="en-US" sz="2600" i="1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Winjie</a:t>
            </a:r>
            <a:r>
              <a:rPr lang="en-US" sz="26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Tang Miao, President</a:t>
            </a:r>
            <a:endParaRPr lang="en-US" sz="26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393699" y="1600199"/>
            <a:ext cx="5509387" cy="48121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u="sng" dirty="0">
                <a:solidFill>
                  <a:prstClr val="black"/>
                </a:solidFill>
                <a:ea typeface="ＭＳ Ｐゴシック" pitchFamily="34" charset="-128"/>
              </a:rPr>
              <a:t>Major Projects</a:t>
            </a:r>
            <a:r>
              <a:rPr lang="en-US" sz="2400" b="1" u="sng" dirty="0" smtClean="0">
                <a:solidFill>
                  <a:prstClr val="black"/>
                </a:solidFill>
                <a:ea typeface="ＭＳ Ｐゴシック" pitchFamily="34" charset="-128"/>
              </a:rPr>
              <a:t>:</a:t>
            </a:r>
            <a:endParaRPr lang="en-US" sz="2400" dirty="0" smtClean="0">
              <a:ea typeface="ＭＳ Ｐゴシック" charset="-128"/>
              <a:cs typeface="Calibri" pitchFamily="34" charset="0"/>
            </a:endParaRPr>
          </a:p>
          <a:p>
            <a:pPr>
              <a:defRPr/>
            </a:pPr>
            <a:r>
              <a:rPr lang="en-US" sz="1600" b="1" i="1" dirty="0" smtClean="0">
                <a:ea typeface="ＭＳ Ｐゴシック" charset="-128"/>
                <a:cs typeface="Calibri" pitchFamily="34" charset="0"/>
              </a:rPr>
              <a:t>Gathered, created, and updated all the policies and procedures related to the hospital.</a:t>
            </a:r>
          </a:p>
          <a:p>
            <a:pPr>
              <a:defRPr/>
            </a:pPr>
            <a:r>
              <a:rPr lang="en-US" sz="1600" b="1" i="1" dirty="0" smtClean="0">
                <a:ea typeface="ＭＳ Ｐゴシック" charset="-128"/>
                <a:cs typeface="Calibri" pitchFamily="34" charset="0"/>
              </a:rPr>
              <a:t>Helped formulate Physician Orientation process</a:t>
            </a:r>
            <a:endParaRPr lang="en-US" sz="1600" dirty="0">
              <a:ea typeface="ＭＳ Ｐゴシック" charset="-128"/>
              <a:cs typeface="Calibri" pitchFamily="34" charset="0"/>
            </a:endParaRPr>
          </a:p>
          <a:p>
            <a:pPr lvl="1">
              <a:buFont typeface="Arial Narrow" pitchFamily="34" charset="0"/>
              <a:buChar char="–"/>
              <a:defRPr/>
            </a:pPr>
            <a:r>
              <a:rPr lang="en-US" sz="1600" dirty="0" smtClean="0">
                <a:ea typeface="ＭＳ Ｐゴシック" charset="-128"/>
                <a:cs typeface="Calibri" pitchFamily="34" charset="0"/>
              </a:rPr>
              <a:t>Created </a:t>
            </a:r>
            <a:r>
              <a:rPr lang="en-US" sz="1600" dirty="0" smtClean="0">
                <a:ea typeface="Arial" pitchFamily="34" charset="0"/>
                <a:cs typeface="Calibri" pitchFamily="34" charset="0"/>
              </a:rPr>
              <a:t>Physician Orientation Packet that provides an overview of hospital service lines, leadership role and responsibilities, patient resources and physician resources to distribute to over 200 entity credentialed physicians. </a:t>
            </a:r>
            <a:endParaRPr lang="en-US" sz="1600" dirty="0" smtClean="0">
              <a:ea typeface="ＭＳ Ｐゴシック" charset="-128"/>
              <a:cs typeface="Calibri" pitchFamily="34" charset="0"/>
            </a:endParaRPr>
          </a:p>
          <a:p>
            <a:pPr>
              <a:defRPr/>
            </a:pPr>
            <a:r>
              <a:rPr lang="en-US" sz="1600" b="1" i="1" dirty="0" smtClean="0">
                <a:ea typeface="ＭＳ Ｐゴシック" charset="-128"/>
                <a:cs typeface="Calibri" pitchFamily="34" charset="0"/>
              </a:rPr>
              <a:t>Created Physician Reference Guide</a:t>
            </a:r>
            <a:r>
              <a:rPr lang="en-US" sz="1600" dirty="0" smtClean="0">
                <a:ea typeface="ＭＳ Ｐゴシック" charset="-128"/>
                <a:cs typeface="Calibri" pitchFamily="34" charset="0"/>
              </a:rPr>
              <a:t> </a:t>
            </a:r>
          </a:p>
          <a:p>
            <a:pPr lvl="1">
              <a:buFont typeface="Arial Narrow" pitchFamily="34" charset="0"/>
              <a:buChar char="–"/>
              <a:defRPr/>
            </a:pPr>
            <a:r>
              <a:rPr lang="en-US" sz="1600" dirty="0" smtClean="0">
                <a:ea typeface="ＭＳ Ｐゴシック" charset="-128"/>
                <a:cs typeface="Calibri" pitchFamily="34" charset="0"/>
              </a:rPr>
              <a:t>Details service lines and offers specific department highlights to distribute to any area physician ( &gt; 300 physicians). </a:t>
            </a:r>
          </a:p>
          <a:p>
            <a:pPr>
              <a:defRPr/>
            </a:pPr>
            <a:r>
              <a:rPr lang="en-US" sz="1600" b="1" i="1" dirty="0" smtClean="0">
                <a:ea typeface="ＭＳ Ｐゴシック" charset="-128"/>
                <a:cs typeface="Calibri" pitchFamily="34" charset="0"/>
              </a:rPr>
              <a:t>Managed </a:t>
            </a:r>
            <a:r>
              <a:rPr lang="en-US" sz="1600" b="1" i="1" dirty="0" err="1" smtClean="0">
                <a:ea typeface="ＭＳ Ｐゴシック" charset="-128"/>
                <a:cs typeface="Calibri" pitchFamily="34" charset="0"/>
              </a:rPr>
              <a:t>payor</a:t>
            </a:r>
            <a:r>
              <a:rPr lang="en-US" sz="1600" b="1" i="1" dirty="0" smtClean="0">
                <a:ea typeface="ＭＳ Ｐゴシック" charset="-128"/>
                <a:cs typeface="Calibri" pitchFamily="34" charset="0"/>
              </a:rPr>
              <a:t> relationships</a:t>
            </a:r>
            <a:r>
              <a:rPr lang="en-US" sz="1600" dirty="0" smtClean="0">
                <a:ea typeface="ＭＳ Ｐゴシック" charset="-128"/>
                <a:cs typeface="Calibri" pitchFamily="34" charset="0"/>
              </a:rPr>
              <a:t> </a:t>
            </a:r>
          </a:p>
          <a:p>
            <a:pPr lvl="1">
              <a:buFont typeface="Arial Narrow" pitchFamily="34" charset="0"/>
              <a:buChar char="–"/>
              <a:defRPr/>
            </a:pPr>
            <a:r>
              <a:rPr lang="en-US" sz="1600" dirty="0" smtClean="0">
                <a:ea typeface="ＭＳ Ｐゴシック" charset="-128"/>
                <a:cs typeface="Calibri" pitchFamily="34" charset="0"/>
              </a:rPr>
              <a:t>Ensures Texas Health Alliance compliance with </a:t>
            </a:r>
            <a:r>
              <a:rPr lang="en-US" sz="1600" dirty="0" err="1" smtClean="0">
                <a:ea typeface="ＭＳ Ｐゴシック" charset="-128"/>
                <a:cs typeface="Calibri" pitchFamily="34" charset="0"/>
              </a:rPr>
              <a:t>payor</a:t>
            </a:r>
            <a:r>
              <a:rPr lang="en-US" sz="1600" dirty="0" smtClean="0">
                <a:ea typeface="ＭＳ Ｐゴシック" charset="-128"/>
                <a:cs typeface="Calibri" pitchFamily="34" charset="0"/>
              </a:rPr>
              <a:t> guidelines and requirements. </a:t>
            </a:r>
          </a:p>
          <a:p>
            <a:pPr>
              <a:defRPr/>
            </a:pPr>
            <a:r>
              <a:rPr lang="en-US" sz="1600" b="1" i="1" dirty="0" smtClean="0">
                <a:ea typeface="ＭＳ Ｐゴシック" charset="-128"/>
                <a:cs typeface="Calibri" pitchFamily="34" charset="0"/>
              </a:rPr>
              <a:t>Worked on Six Sigma Project</a:t>
            </a:r>
            <a:endParaRPr lang="en-US" sz="1600" dirty="0">
              <a:ea typeface="ＭＳ Ｐゴシック" charset="-128"/>
              <a:cs typeface="Calibri" pitchFamily="34" charset="0"/>
            </a:endParaRPr>
          </a:p>
          <a:p>
            <a:pPr lvl="1">
              <a:buFont typeface="Arial Narrow" pitchFamily="34" charset="0"/>
              <a:buChar char="–"/>
              <a:defRPr/>
            </a:pPr>
            <a:r>
              <a:rPr lang="en-US" sz="1600" dirty="0" smtClean="0">
                <a:ea typeface="ＭＳ Ｐゴシック" charset="-128"/>
                <a:cs typeface="Calibri" pitchFamily="34" charset="0"/>
              </a:rPr>
              <a:t>Improves the supply order process to make it efficient and effective.</a:t>
            </a:r>
          </a:p>
          <a:p>
            <a:pPr>
              <a:defRPr/>
            </a:pPr>
            <a:endParaRPr lang="en-US" sz="1500" dirty="0" smtClean="0">
              <a:ea typeface="ＭＳ Ｐゴシック" charset="-128"/>
              <a:cs typeface="Calibri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37277" y="2632619"/>
            <a:ext cx="3882042" cy="2529521"/>
          </a:xfrm>
        </p:spPr>
      </p:pic>
      <p:pic>
        <p:nvPicPr>
          <p:cNvPr id="8" name="Picture 7"/>
          <p:cNvPicPr/>
          <p:nvPr/>
        </p:nvPicPr>
        <p:blipFill rotWithShape="1">
          <a:blip r:embed="rId3"/>
          <a:srcRect l="66465" t="77946" r="15975" b="13292"/>
          <a:stretch/>
        </p:blipFill>
        <p:spPr bwMode="auto">
          <a:xfrm>
            <a:off x="6204029" y="5838401"/>
            <a:ext cx="2939971" cy="848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663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Urbi Mukherjee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Preceptor</a:t>
            </a: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: Cathy Pierce, RN BS, Office of Patient Centeredness</a:t>
            </a:r>
            <a:endParaRPr lang="en-US" sz="24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2125" y="1947441"/>
            <a:ext cx="4070350" cy="402509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u="sng" dirty="0"/>
              <a:t>Major Projects: </a:t>
            </a:r>
            <a:endParaRPr lang="en-US" sz="2400" b="1" dirty="0"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600" b="1" i="1" dirty="0" smtClean="0">
                <a:cs typeface="Calibri" pitchFamily="34" charset="0"/>
              </a:rPr>
              <a:t>Designed the second module of Physician Communication Curriculum.</a:t>
            </a:r>
          </a:p>
          <a:p>
            <a:pPr lvl="1" eaLnBrk="1" hangingPunct="1">
              <a:buFont typeface="Calibri" pitchFamily="34" charset="0"/>
              <a:buChar char="–"/>
              <a:defRPr/>
            </a:pPr>
            <a:r>
              <a:rPr lang="en-US" sz="1600" dirty="0" smtClean="0">
                <a:cs typeface="Calibri" pitchFamily="34" charset="0"/>
              </a:rPr>
              <a:t>Focus: Delivering Sad News</a:t>
            </a:r>
          </a:p>
          <a:p>
            <a:pPr eaLnBrk="1" hangingPunct="1">
              <a:defRPr/>
            </a:pPr>
            <a:r>
              <a:rPr lang="en-US" sz="1600" b="1" i="1" dirty="0" smtClean="0">
                <a:cs typeface="Calibri" pitchFamily="34" charset="0"/>
              </a:rPr>
              <a:t>Estimated Cost Benefit Analysis of Physician Communication modules- Three Modules per FY.</a:t>
            </a:r>
          </a:p>
          <a:p>
            <a:pPr eaLnBrk="1" hangingPunct="1">
              <a:defRPr/>
            </a:pPr>
            <a:r>
              <a:rPr lang="en-US" sz="1600" b="1" i="1" dirty="0" smtClean="0">
                <a:cs typeface="Calibri" pitchFamily="34" charset="0"/>
              </a:rPr>
              <a:t>Assisted in </a:t>
            </a:r>
            <a:r>
              <a:rPr lang="ja-JP" altLang="en-US" sz="1600" b="1" i="1" dirty="0" smtClean="0">
                <a:cs typeface="Calibri" pitchFamily="34" charset="0"/>
              </a:rPr>
              <a:t>“</a:t>
            </a:r>
            <a:r>
              <a:rPr lang="en-US" altLang="ja-JP" sz="1600" b="1" i="1" dirty="0" smtClean="0">
                <a:cs typeface="Calibri" pitchFamily="34" charset="0"/>
              </a:rPr>
              <a:t>Train the Trainer session</a:t>
            </a:r>
            <a:r>
              <a:rPr lang="ja-JP" altLang="en-US" sz="1600" b="1" i="1" dirty="0" smtClean="0">
                <a:cs typeface="Calibri" pitchFamily="34" charset="0"/>
              </a:rPr>
              <a:t>”</a:t>
            </a:r>
            <a:r>
              <a:rPr lang="en-US" altLang="ja-JP" sz="1600" b="1" i="1" dirty="0" smtClean="0">
                <a:cs typeface="Calibri" pitchFamily="34" charset="0"/>
              </a:rPr>
              <a:t> of first module. – Assessments, Evaluations, Pocket cards, Readings etc.</a:t>
            </a:r>
          </a:p>
          <a:p>
            <a:pPr lvl="1" eaLnBrk="1" hangingPunct="1">
              <a:buFont typeface="Calibri" pitchFamily="34" charset="0"/>
              <a:buChar char="–"/>
              <a:defRPr/>
            </a:pPr>
            <a:r>
              <a:rPr lang="en-US" sz="1600" dirty="0" smtClean="0">
                <a:cs typeface="Calibri" pitchFamily="34" charset="0"/>
              </a:rPr>
              <a:t>System Wide ED physicians and Hospitalists.</a:t>
            </a:r>
          </a:p>
          <a:p>
            <a:pPr eaLnBrk="1" hangingPunct="1">
              <a:defRPr/>
            </a:pPr>
            <a:r>
              <a:rPr lang="en-US" sz="1600" b="1" i="1" dirty="0" smtClean="0">
                <a:cs typeface="Calibri" pitchFamily="34" charset="0"/>
              </a:rPr>
              <a:t>Assisted in preparing leader rounding log for Rounding Recommendations FY-13 project.</a:t>
            </a:r>
          </a:p>
        </p:txBody>
      </p:sp>
      <p:pic>
        <p:nvPicPr>
          <p:cNvPr id="9" name="Picture 2" descr="https://www5.practicematch.com/sharedfiles/PracticeTrack/Documents/3_272/baylor%20logo_(20071018_160851913).gif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8" b="9114"/>
          <a:stretch/>
        </p:blipFill>
        <p:spPr bwMode="auto">
          <a:xfrm>
            <a:off x="4989693" y="3084168"/>
            <a:ext cx="3810000" cy="15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4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76" y="135742"/>
            <a:ext cx="8789324" cy="1143000"/>
          </a:xfrm>
        </p:spPr>
        <p:txBody>
          <a:bodyPr/>
          <a:lstStyle/>
          <a:p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Leon Nguyen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r>
              <a:rPr lang="en-US" sz="24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Preceptor</a:t>
            </a: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: Jose Gonzalez, MD, Medical Director, Cook Children’s Health</a:t>
            </a:r>
            <a:r>
              <a:rPr kumimoji="0" lang="en-US" sz="240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Plan 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sz="half" idx="1"/>
          </p:nvPr>
        </p:nvSpPr>
        <p:spPr bwMode="auto">
          <a:xfrm>
            <a:off x="393699" y="1762245"/>
            <a:ext cx="4560265" cy="437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fontAlgn="auto" hangingPunct="1">
              <a:spcBef>
                <a:spcPts val="570"/>
              </a:spcBef>
              <a:spcAft>
                <a:spcPts val="0"/>
              </a:spcAft>
              <a:buClrTx/>
              <a:buNone/>
              <a:defRPr/>
            </a:pPr>
            <a:r>
              <a:rPr lang="en-US" sz="2400" b="1" u="sng" dirty="0"/>
              <a:t>Major Projects: </a:t>
            </a:r>
            <a:endParaRPr lang="en-US" sz="2400" b="1" dirty="0">
              <a:cs typeface="Calibri" pitchFamily="34" charset="0"/>
            </a:endParaRPr>
          </a:p>
          <a:p>
            <a:pPr marR="0" lvl="0" defTabSz="914400" eaLnBrk="1" fontAlgn="auto" latinLnBrk="0" hangingPunct="1">
              <a:spcBef>
                <a:spcPts val="57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sz="1600" b="1" i="1" kern="0" dirty="0" smtClean="0">
                <a:solidFill>
                  <a:sysClr val="windowText" lastClr="000000"/>
                </a:solidFill>
              </a:rPr>
              <a:t>Project Study: 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ED Utilization - The use of Urgent Care Centers (UCC) to reduce potentially preventable emergency department visits (PPVs).</a:t>
            </a:r>
          </a:p>
          <a:p>
            <a:pPr marL="741363" lvl="2" indent="-282575" fontAlgn="auto">
              <a:spcBef>
                <a:spcPts val="570"/>
              </a:spcBef>
              <a:spcAft>
                <a:spcPts val="0"/>
              </a:spcAft>
              <a:buFont typeface="Arial Narrow" pitchFamily="34" charset="0"/>
              <a:buChar char="–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Non-emergency visits to the emergency departments</a:t>
            </a:r>
          </a:p>
          <a:p>
            <a:pPr marL="741363" lvl="2" indent="-282575" fontAlgn="auto">
              <a:spcBef>
                <a:spcPts val="570"/>
              </a:spcBef>
              <a:spcAft>
                <a:spcPts val="0"/>
              </a:spcAft>
              <a:buFont typeface="Arial Narrow" pitchFamily="34" charset="0"/>
              <a:buChar char="–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Cheaper (same visit) at primary care or urgent care</a:t>
            </a:r>
          </a:p>
          <a:p>
            <a:pPr eaLnBrk="1" fontAlgn="auto" hangingPunct="1">
              <a:spcBef>
                <a:spcPts val="570"/>
              </a:spcBef>
              <a:spcAft>
                <a:spcPts val="0"/>
              </a:spcAft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Study: Member characteristics of the PPVs to Cook </a:t>
            </a:r>
            <a:r>
              <a:rPr kumimoji="0" lang="en-US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Childre</a:t>
            </a:r>
            <a:r>
              <a:rPr lang="en-US" sz="1600" b="1" i="1" kern="0" dirty="0" smtClean="0">
                <a:solidFill>
                  <a:sysClr val="windowText" lastClr="000000"/>
                </a:solidFill>
              </a:rPr>
              <a:t>n’s 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Medical Center.</a:t>
            </a:r>
          </a:p>
          <a:p>
            <a:pPr marL="744538" lvl="2" indent="-285750" fontAlgn="auto">
              <a:spcBef>
                <a:spcPts val="570"/>
              </a:spcBef>
              <a:spcAft>
                <a:spcPts val="0"/>
              </a:spcAft>
              <a:buFont typeface="Arial Narrow" pitchFamily="34" charset="0"/>
              <a:buChar char="–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Member distribution &amp; coverage type: CHIP or Medicaid</a:t>
            </a:r>
          </a:p>
          <a:p>
            <a:pPr marL="744538" lvl="2" indent="-285750" fontAlgn="auto">
              <a:spcBef>
                <a:spcPts val="570"/>
              </a:spcBef>
              <a:spcAft>
                <a:spcPts val="0"/>
              </a:spcAft>
              <a:buFont typeface="Arial Narrow" pitchFamily="34" charset="0"/>
              <a:buChar char="–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Financial Analysis of FY2011 visits</a:t>
            </a:r>
          </a:p>
          <a:p>
            <a:pPr marL="744538" lvl="2" indent="-285750" fontAlgn="auto">
              <a:spcBef>
                <a:spcPts val="570"/>
              </a:spcBef>
              <a:spcAft>
                <a:spcPts val="0"/>
              </a:spcAft>
              <a:buFont typeface="Arial Narrow" pitchFamily="34" charset="0"/>
              <a:buChar char="–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Recommend UCC and new  initiatives.</a:t>
            </a:r>
          </a:p>
          <a:p>
            <a:pPr marL="0" marR="0" lvl="1" indent="0" defTabSz="914400" eaLnBrk="1" fontAlgn="auto" latinLnBrk="0" hangingPunct="1"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Content Placeholder 4" descr="http://m.c.lnkd.licdn.com/media/p/4/000/152/286/3baa026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r="4988"/>
          <a:stretch/>
        </p:blipFill>
        <p:spPr bwMode="auto">
          <a:xfrm>
            <a:off x="5586388" y="2349323"/>
            <a:ext cx="2967214" cy="328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ookchp.org/SiteCollectionImages/layout/logo-cch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193" y="5562453"/>
            <a:ext cx="36576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0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Ryan Dugan</a:t>
            </a:r>
            <a:r>
              <a:rPr lang="en-US" sz="4000" dirty="0" smtClean="0">
                <a:solidFill>
                  <a:srgbClr val="98002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000" dirty="0" smtClean="0">
                <a:solidFill>
                  <a:srgbClr val="98002E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9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Preceptor</a:t>
            </a:r>
            <a:r>
              <a:rPr lang="en-US" sz="2900" i="1" dirty="0" smtClean="0">
                <a:latin typeface="Calibri" pitchFamily="34" charset="0"/>
                <a:cs typeface="Calibri" pitchFamily="34" charset="0"/>
              </a:rPr>
              <a:t>: Jennifer Morris, HR &amp; Recruitment Manager</a:t>
            </a:r>
            <a:endParaRPr lang="en-US" sz="2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588625"/>
            <a:ext cx="4733886" cy="946231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Major </a:t>
            </a:r>
            <a:r>
              <a:rPr lang="en-US" sz="2400" b="1" u="sng" dirty="0" smtClean="0"/>
              <a:t>Project: </a:t>
            </a:r>
          </a:p>
          <a:p>
            <a:pPr marL="0" indent="0">
              <a:buNone/>
            </a:pPr>
            <a:r>
              <a:rPr lang="en-US" sz="1800" b="1" i="1" dirty="0">
                <a:ea typeface="Verdana" pitchFamily="34" charset="0"/>
                <a:cs typeface="Calibri" pitchFamily="34" charset="0"/>
              </a:rPr>
              <a:t>Patient Flow Process Improvement in the Emergency </a:t>
            </a:r>
            <a:r>
              <a:rPr lang="en-US" sz="1800" b="1" i="1" dirty="0" smtClean="0">
                <a:ea typeface="Verdana" pitchFamily="34" charset="0"/>
                <a:cs typeface="Calibri" pitchFamily="34" charset="0"/>
              </a:rPr>
              <a:t>Department</a:t>
            </a:r>
            <a:endParaRPr lang="en-US" sz="1600" dirty="0" smtClean="0">
              <a:ea typeface="Verdana"/>
              <a:cs typeface="Calibri" pitchFamily="34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>
              <a:ea typeface="Verdana"/>
              <a:cs typeface="Calibri" pitchFamily="34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ea typeface="Verdana"/>
              <a:cs typeface="Calibri" pitchFamily="34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>
              <a:ea typeface="Verdana"/>
              <a:cs typeface="Calibri" pitchFamily="34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en-US" sz="1600" dirty="0">
              <a:ea typeface="Verdana"/>
              <a:cs typeface="Calibri" pitchFamily="34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>
              <a:ea typeface="Verdana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2400"/>
              </a:spcAft>
              <a:buNone/>
              <a:defRPr/>
            </a:pPr>
            <a:endParaRPr lang="en-US" dirty="0">
              <a:ea typeface="Verdana"/>
              <a:cs typeface="Calibri" pitchFamily="34" charset="0"/>
            </a:endParaRPr>
          </a:p>
          <a:p>
            <a:endParaRPr lang="en-US" b="1" u="sng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69446" y="2669756"/>
            <a:ext cx="4070350" cy="2652222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95627" y="2516531"/>
            <a:ext cx="5391715" cy="22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33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33"/>
              </a:buClr>
              <a:buChar char="•"/>
              <a:defRPr sz="2400">
                <a:solidFill>
                  <a:schemeClr val="accent4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33"/>
              </a:buClr>
              <a:buChar char="•"/>
              <a:defRPr sz="2000">
                <a:solidFill>
                  <a:schemeClr val="accent4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33"/>
              </a:buClr>
              <a:buChar char="•"/>
              <a:defRPr sz="1800">
                <a:solidFill>
                  <a:schemeClr val="accent4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33"/>
              </a:buClr>
              <a:buChar char="•"/>
              <a:defRPr sz="1800">
                <a:solidFill>
                  <a:schemeClr val="accent4">
                    <a:lumMod val="10000"/>
                  </a:schemeClr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kern="0" dirty="0" smtClean="0">
                <a:ea typeface="Verdana"/>
                <a:cs typeface="Calibri" pitchFamily="34" charset="0"/>
              </a:rPr>
              <a:t>Observation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Font typeface="Arial Narrow" pitchFamily="34" charset="0"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  <a:ea typeface="Verdana"/>
                <a:cs typeface="Calibri" pitchFamily="34" charset="0"/>
              </a:rPr>
              <a:t>Metrics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ea typeface="Verdana"/>
                <a:cs typeface="Calibri" pitchFamily="34" charset="0"/>
              </a:rPr>
              <a:t>National Emergency Department Overcrowding Scale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ea typeface="Verdana"/>
                <a:cs typeface="Calibri" pitchFamily="34" charset="0"/>
              </a:rPr>
              <a:t>ED Dashboard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kern="0" dirty="0" smtClean="0">
                <a:ea typeface="Verdana"/>
                <a:cs typeface="Calibri" pitchFamily="34" charset="0"/>
              </a:rPr>
              <a:t>Evaluation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kern="0" dirty="0" smtClean="0">
                <a:ea typeface="Verdana"/>
                <a:cs typeface="Calibri" pitchFamily="34" charset="0"/>
              </a:rPr>
              <a:t>Process Improvement</a:t>
            </a:r>
          </a:p>
          <a:p>
            <a:pPr lvl="1">
              <a:spcAft>
                <a:spcPts val="0"/>
              </a:spcAft>
              <a:buFont typeface="Arial Narrow" pitchFamily="34" charset="0"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  <a:ea typeface="Verdana"/>
                <a:cs typeface="Calibri" pitchFamily="34" charset="0"/>
              </a:rPr>
              <a:t>ER and patient through put is critical</a:t>
            </a:r>
            <a:endParaRPr lang="en-US" b="1" u="sng" kern="0" dirty="0" smtClean="0"/>
          </a:p>
          <a:p>
            <a:endParaRPr lang="en-US" kern="0" dirty="0"/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70944" t="80625" r="15487" b="13744"/>
          <a:stretch/>
        </p:blipFill>
        <p:spPr bwMode="auto">
          <a:xfrm>
            <a:off x="6300726" y="6073703"/>
            <a:ext cx="2174047" cy="665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21515966"/>
              </p:ext>
            </p:extLst>
          </p:nvPr>
        </p:nvGraphicFramePr>
        <p:xfrm>
          <a:off x="1775383" y="4274376"/>
          <a:ext cx="3178582" cy="2372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71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4640</TotalTime>
  <Words>1074</Words>
  <Application>Microsoft Office PowerPoint</Application>
  <PresentationFormat>On-screen Show (4:3)</PresentationFormat>
  <Paragraphs>187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Slit</vt:lpstr>
      <vt:lpstr>MHA Internships 2012</vt:lpstr>
      <vt:lpstr>Jackson Jones Preceptor: Gary Goldberg, Director of Financial Compliance</vt:lpstr>
      <vt:lpstr>Jacqueline Lamm  Preceptor: Lillie Biggins, President</vt:lpstr>
      <vt:lpstr>Sunanda Madanthadi Preceptor: Brenda Keeton, Service Excellence Manager</vt:lpstr>
      <vt:lpstr>Lindsey Wallace Preceptor: Robert Earley, President</vt:lpstr>
      <vt:lpstr>Megan Clark  Preceptor: Winjie Tang Miao, President</vt:lpstr>
      <vt:lpstr>Urbi Mukherjee Preceptor: Cathy Pierce, RN BS, Office of Patient Centeredness</vt:lpstr>
      <vt:lpstr>Leon Nguyen Preceptor: Jose Gonzalez, MD, Medical Director, Cook Children’s Health Plan </vt:lpstr>
      <vt:lpstr>Ryan Dugan Preceptor: Jennifer Morris, HR &amp; Recruitment Manager</vt:lpstr>
      <vt:lpstr>Payal Rana Preceptor: Dr. Eduardo Sanchez, VP and CMO</vt:lpstr>
      <vt:lpstr>Alyssa Snowden Preceptor: Natalie Wilkins, Director Plus ACO Operations</vt:lpstr>
      <vt:lpstr>Derrick Villa Preceptor: Arcadio Viveros, CEO</vt:lpstr>
      <vt:lpstr>Neena Patel  Preceptor: Mari J. Finley, Sr. Director of Care Management</vt:lpstr>
      <vt:lpstr>Payal Patel  Preceptor : John Harman, VP, CFO</vt:lpstr>
      <vt:lpstr>Shane Jones Preceptor: Tricia Gray, Senior Quality Process Improvement Consultant – Institute of Healthcare Research and Improvement</vt:lpstr>
      <vt:lpstr>Emily Hovde  Preceptor: John Dugan, LFNA Administrator</vt:lpstr>
      <vt:lpstr>Kevin Fang Preceptor: Brian Villegas, Assistant CEO</vt:lpstr>
      <vt:lpstr>Stephanie Thomas Preceptors: Mari Finley, Senior Director of Care Management and Natalie Wilkins, Director of ACO Operations, North Texas Specialty Physicians</vt:lpstr>
      <vt:lpstr>PowerPoint Presentation</vt:lpstr>
    </vt:vector>
  </TitlesOfParts>
  <Company>UNT Health Science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cbluemel</dc:creator>
  <cp:lastModifiedBy>UNTHSC</cp:lastModifiedBy>
  <cp:revision>378</cp:revision>
  <cp:lastPrinted>2013-10-30T15:21:11Z</cp:lastPrinted>
  <dcterms:created xsi:type="dcterms:W3CDTF">2007-02-05T23:20:45Z</dcterms:created>
  <dcterms:modified xsi:type="dcterms:W3CDTF">2013-11-08T20:58:25Z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