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8404800" cy="2743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fBOFZYF3+NLgAGwE0abwfbVZr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26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openxmlformats.org/officeDocument/2006/relationships/customXml" Target="../customXml/item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Options for questionnaire: Never True, Sometimes True, Often True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If we do a QR code, could do it to a Kahoot for fun facts? or something a link to the resources we provided in our dot phrase? </a:t>
            </a: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8199425" y="3113700"/>
            <a:ext cx="21554912" cy="143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0" bIns="13715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5"/>
              <a:buNone/>
              <a:defRPr sz="475" b="1">
                <a:solidFill>
                  <a:schemeClr val="lt2"/>
                </a:solidFill>
              </a:defRPr>
            </a:lvl1pPr>
            <a:lvl2pPr marL="914400" lvl="1" indent="-279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2pPr>
            <a:lvl3pPr marL="1371600" lvl="2" indent="-279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4pPr>
            <a:lvl5pPr marL="2286000" lvl="4" indent="-279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8199429" y="804674"/>
            <a:ext cx="21648421" cy="248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None/>
              <a:defRPr sz="11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Calibri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>
            <a:spLocks noGrp="1"/>
          </p:cNvSpPr>
          <p:nvPr>
            <p:ph type="pic" idx="2"/>
          </p:nvPr>
        </p:nvSpPr>
        <p:spPr>
          <a:xfrm>
            <a:off x="16327042" y="3949706"/>
            <a:ext cx="19442430" cy="19494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2645332" y="8229600"/>
            <a:ext cx="12386548" cy="1524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5pPr>
            <a:lvl6pPr marL="2743200" lvl="5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6pPr>
            <a:lvl7pPr marL="3200400" lvl="6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7pPr>
            <a:lvl8pPr marL="3657600" lvl="7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8pPr>
            <a:lvl9pPr marL="4114800" lvl="8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 rot="5400000">
            <a:off x="10499724" y="-556894"/>
            <a:ext cx="17405352" cy="3312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 rot="5400000">
            <a:off x="20000278" y="8943659"/>
            <a:ext cx="23247352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 rot="5400000">
            <a:off x="3198178" y="902654"/>
            <a:ext cx="23247352" cy="2436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2880360" y="4489452"/>
            <a:ext cx="32644080" cy="9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alibri"/>
              <a:buNone/>
              <a:defRPr sz="2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800600" y="14408152"/>
            <a:ext cx="28803600" cy="662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4pPr>
            <a:lvl5pPr lvl="4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5pPr>
            <a:lvl6pPr lvl="5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6pPr>
            <a:lvl7pPr lvl="6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7pPr>
            <a:lvl8pPr lvl="7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8pPr>
            <a:lvl9pPr lvl="8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0330" y="7302500"/>
            <a:ext cx="3312414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620330" y="6838958"/>
            <a:ext cx="33124140" cy="1141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alibri"/>
              <a:buNone/>
              <a:defRPr sz="2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620330" y="18357858"/>
            <a:ext cx="33124140" cy="600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2640330" y="7302500"/>
            <a:ext cx="1632204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19442430" y="7302500"/>
            <a:ext cx="1632204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645332" y="1460506"/>
            <a:ext cx="3312414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2645336" y="6724652"/>
            <a:ext cx="16247028" cy="329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5pPr>
            <a:lvl6pPr marL="2743200" lvl="5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6pPr>
            <a:lvl7pPr marL="3200400" lvl="6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7pPr>
            <a:lvl8pPr marL="3657600" lvl="7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8pPr>
            <a:lvl9pPr marL="4114800" lvl="8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2645336" y="10020300"/>
            <a:ext cx="16247028" cy="1473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19442432" y="6724652"/>
            <a:ext cx="16327042" cy="329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5pPr>
            <a:lvl6pPr marL="2743200" lvl="5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6pPr>
            <a:lvl7pPr marL="3200400" lvl="6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7pPr>
            <a:lvl8pPr marL="3657600" lvl="7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8pPr>
            <a:lvl9pPr marL="4114800" lvl="8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4"/>
          </p:nvPr>
        </p:nvSpPr>
        <p:spPr>
          <a:xfrm>
            <a:off x="19442432" y="10020300"/>
            <a:ext cx="16327042" cy="1473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Calibri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16327042" y="3949706"/>
            <a:ext cx="19442430" cy="194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0414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39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2pPr>
            <a:lvl3pPr marL="1371600" lvl="2" indent="-838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marL="1828800" lvl="3" indent="-736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4pPr>
            <a:lvl5pPr marL="2286000" lvl="4" indent="-736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5pPr>
            <a:lvl6pPr marL="2743200" lvl="5" indent="-736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marL="3200400" lvl="6" indent="-736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marL="3657600" lvl="7" indent="-736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marL="4114800" lvl="8" indent="-736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2645332" y="8229600"/>
            <a:ext cx="12386548" cy="1524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5pPr>
            <a:lvl6pPr marL="2743200" lvl="5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6pPr>
            <a:lvl7pPr marL="3200400" lvl="6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7pPr>
            <a:lvl8pPr marL="3657600" lvl="7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8pPr>
            <a:lvl9pPr marL="4114800" lvl="8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640330" y="7302500"/>
            <a:ext cx="3312414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38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38633400" cy="509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t="85510"/>
          <a:stretch/>
        </p:blipFill>
        <p:spPr>
          <a:xfrm>
            <a:off x="857068" y="1563830"/>
            <a:ext cx="8644652" cy="22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28600" y="5481675"/>
            <a:ext cx="9144000" cy="7452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AIM &amp; BACKGROUND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28600" y="23052125"/>
            <a:ext cx="9144000" cy="7452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0444710" y="1328639"/>
            <a:ext cx="27245700" cy="22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6600" b="1">
                <a:solidFill>
                  <a:schemeClr val="lt1"/>
                </a:solidFill>
              </a:rPr>
              <a:t>Food Insecurity Screening During Annual Wellness Visits</a:t>
            </a:r>
            <a:endParaRPr sz="6600" b="1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28600" y="6615050"/>
            <a:ext cx="9144000" cy="77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40050" bIns="4005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lang="en-US" sz="28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 insecurity has reached unprecedented levels post-pandemic. We daily see patients who are unable to obtain healthy food for their families.  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AIM STATEMENT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goal of our quality improvement project was to increase food insecurity screening from 0% to 25% from 08/01/23 until 01/16/24 in our clinic annual exams and well child checks. We then aimed to identify and support all patients who screen positive for food insecurity.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2169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TEAM MEMBERS</a:t>
            </a: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Lead: Rozen Gilerman, D.O.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Manager: Hope Shepherd, M.D.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Owner: MCMC Family Practice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Sponsor: Drs. Michelle Olson &amp;  Martin Koonsman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FACILITY</a:t>
            </a:r>
            <a:r>
              <a:rPr lang="en-US" sz="28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MCMC Family Practice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IMPROVEMENT METHODOLOGY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1.2.3. PDSA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28600" y="24064325"/>
            <a:ext cx="9144000" cy="55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40050" bIns="400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BASELINE MEASURE</a:t>
            </a:r>
            <a:r>
              <a:rPr lang="en-US" sz="2800" b="1" i="1">
                <a:solidFill>
                  <a:schemeClr val="dk1"/>
                </a:solidFill>
              </a:rPr>
              <a:t>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Nonexistent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LIST OF MEASURES</a:t>
            </a:r>
            <a:endParaRPr sz="1400" b="0" i="0" u="none" strike="noStrike" cap="non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 Measures: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127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 insecurity screening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2712" marR="0" lvl="0" indent="-1127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Resources provided to positively screened patient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829800" y="5491600"/>
            <a:ext cx="9144000" cy="7452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</a:rPr>
              <a:t>CHANGES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9431004" y="13233775"/>
            <a:ext cx="9144000" cy="745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9449880" y="14281225"/>
            <a:ext cx="9144000" cy="13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40050" bIns="400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r>
              <a:rPr lang="en-US" sz="2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Maintain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Continue food insecurity screenings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Learning and education: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Continue researching food resources within the area to keep updated information to  provide patients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Expand: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Food insecurity screening to additional visit types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Communicate: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Continuous open communication with team and staff to  evolve project as fit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OWNERSHIP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MCMC Family Practice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HARDWIRING</a:t>
            </a:r>
            <a:endParaRPr sz="1400" b="1" i="0" u="none" strike="noStrike" cap="none">
              <a:solidFill>
                <a:srgbClr val="274E1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Easability of process incorporation into daily work flow, continued communication and adaptation.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FOOD PANTRY RESOURCES</a:t>
            </a:r>
            <a:endParaRPr sz="28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9069953" y="11105600"/>
            <a:ext cx="9144000" cy="12093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29800" y="15484050"/>
            <a:ext cx="9144000" cy="745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&amp; OUTCOMES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829800" y="18327000"/>
            <a:ext cx="9144000" cy="745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RESULTS: Table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31000" y="5488300"/>
            <a:ext cx="9144000" cy="7518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RESULTS: Figure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9069954" y="6423751"/>
            <a:ext cx="9144000" cy="49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Initial concern on incorporating food insecurity questionnaire into the workflow of an appointment was proven negligible with nurse and ph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ysician collaboration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Higher number of positive screenings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allowed us to connect more patients in need with food resources​ than expected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9069950" y="12993700"/>
            <a:ext cx="9144000" cy="3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40050" bIns="4005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Mentorship from Angela Vincent Michael and Imma Lugtu from The Improvement Academy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Commitment of MCMC Family Practice faculty and staff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Physician Champions: Drs. Hope Shepherd and Rajasree Nair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0519303" y="2938055"/>
            <a:ext cx="1822325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Rozen Gilerman, D.O.; Daeija Lewis, D.O.; Caroline Kelley, D.O.; Hope Shepherd, </a:t>
            </a:r>
            <a:r>
              <a:rPr lang="en-US" sz="3000" b="1">
                <a:solidFill>
                  <a:srgbClr val="FFFFFF"/>
                </a:solidFill>
              </a:rPr>
              <a:t>M.D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01200" y="6474687"/>
            <a:ext cx="9441350" cy="537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9798" y="19630450"/>
            <a:ext cx="9144000" cy="66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29032199" y="5508025"/>
            <a:ext cx="9144000" cy="745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68575" tIns="13350" rIns="26700" bIns="13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LEARNINGS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9829800" y="16542350"/>
            <a:ext cx="9144000" cy="20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We 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xceeded goal target of 25% over the entire course of the study with a higher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number of positively screened patients than expected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400" y="8550050"/>
            <a:ext cx="9144000" cy="632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908500" y="15895802"/>
            <a:ext cx="7391395" cy="739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12550675" y="23287175"/>
            <a:ext cx="6745800" cy="19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9829800" y="12370650"/>
            <a:ext cx="9144000" cy="2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the past 12 months, you worried that your food would run out before you got the money to buy more?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the past 12 months, the food you bought just didn't last and you didn't have money to get more?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9829800" y="11337638"/>
            <a:ext cx="9144000" cy="745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QUESTIONNAIRE </a:t>
            </a:r>
            <a:endParaRPr sz="1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945079" y="23287175"/>
            <a:ext cx="3772369" cy="37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9829798" y="6504450"/>
            <a:ext cx="9144000" cy="3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2" marR="0" lvl="0" indent="-1127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Create a food insecurity questionnaire​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12712" marR="0" lvl="0" indent="-1127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Research CDC definition of food insecurity to develop standardized questions based on definition​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12712" marR="0" lvl="0" indent="-1127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Research organizations available locally and how to connect patients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12712" marR="0" lvl="0" indent="-1127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Identify where food deserts are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12712" marR="0" lvl="0" indent="-11271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Add food insecurity to problem list and as a billing code (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Z59.41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476693" y="24225998"/>
            <a:ext cx="4330506" cy="25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B888C0CD7184199F79ADC76B252A7" ma:contentTypeVersion="18" ma:contentTypeDescription="Create a new document." ma:contentTypeScope="" ma:versionID="21dd901ee0622ae4ff7893064321e46a">
  <xsd:schema xmlns:xsd="http://www.w3.org/2001/XMLSchema" xmlns:xs="http://www.w3.org/2001/XMLSchema" xmlns:p="http://schemas.microsoft.com/office/2006/metadata/properties" xmlns:ns2="0e7b4b7d-2db0-4774-9c65-d761c286828b" xmlns:ns3="af52d7b3-df41-49c8-aeaa-781d6d0f700e" targetNamespace="http://schemas.microsoft.com/office/2006/metadata/properties" ma:root="true" ma:fieldsID="f8fdfbb207b324c2a5c9ca902f38bad1" ns2:_="" ns3:_="">
    <xsd:import namespace="0e7b4b7d-2db0-4774-9c65-d761c286828b"/>
    <xsd:import namespace="af52d7b3-df41-49c8-aeaa-781d6d0f7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b4b7d-2db0-4774-9c65-d761c2868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2d7b3-df41-49c8-aeaa-781d6d0f7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0c79d5-5a19-4fa5-aae9-cc65c5010e87}" ma:internalName="TaxCatchAll" ma:showField="CatchAllData" ma:web="af52d7b3-df41-49c8-aeaa-781d6d0f7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7b4b7d-2db0-4774-9c65-d761c286828b">
      <Terms xmlns="http://schemas.microsoft.com/office/infopath/2007/PartnerControls"/>
    </lcf76f155ced4ddcb4097134ff3c332f>
    <TaxCatchAll xmlns="af52d7b3-df41-49c8-aeaa-781d6d0f700e" xsi:nil="true"/>
  </documentManagement>
</p:properties>
</file>

<file path=customXml/itemProps1.xml><?xml version="1.0" encoding="utf-8"?>
<ds:datastoreItem xmlns:ds="http://schemas.openxmlformats.org/officeDocument/2006/customXml" ds:itemID="{34553CCA-E435-42A7-B0D9-BB4197F562EA}"/>
</file>

<file path=customXml/itemProps2.xml><?xml version="1.0" encoding="utf-8"?>
<ds:datastoreItem xmlns:ds="http://schemas.openxmlformats.org/officeDocument/2006/customXml" ds:itemID="{E9DB3810-205D-4BF0-B689-75DD6D73A193}"/>
</file>

<file path=customXml/itemProps3.xml><?xml version="1.0" encoding="utf-8"?>
<ds:datastoreItem xmlns:ds="http://schemas.openxmlformats.org/officeDocument/2006/customXml" ds:itemID="{0F267963-D334-47D7-B42C-228A0FBFA0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Food Insecurity Screening During Annual Wellness Visits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Insecurity Screening During Annual Wellness Visits</dc:title>
  <dc:creator>Hurst, Bonnie</dc:creator>
  <cp:lastModifiedBy>Shepherd, Hope E</cp:lastModifiedBy>
  <cp:revision>1</cp:revision>
  <dcterms:created xsi:type="dcterms:W3CDTF">2021-05-28T16:09:40Z</dcterms:created>
  <dcterms:modified xsi:type="dcterms:W3CDTF">2024-04-29T17:43:42Z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0x01010004DB888C0CD7184199F79ADC76B252A7</vt:lpwstr>
  </property>
</Properties>
</file>